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udio/unknown"/>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6"/>
  </p:notesMasterIdLst>
  <p:sldIdLst>
    <p:sldId id="469" r:id="rId2"/>
    <p:sldId id="470" r:id="rId3"/>
    <p:sldId id="468" r:id="rId4"/>
    <p:sldId id="471" r:id="rId5"/>
    <p:sldId id="463" r:id="rId6"/>
    <p:sldId id="472" r:id="rId7"/>
    <p:sldId id="459" r:id="rId8"/>
    <p:sldId id="473" r:id="rId9"/>
    <p:sldId id="460" r:id="rId10"/>
    <p:sldId id="464" r:id="rId11"/>
    <p:sldId id="461" r:id="rId12"/>
    <p:sldId id="465" r:id="rId13"/>
    <p:sldId id="474" r:id="rId14"/>
    <p:sldId id="475" r:id="rId15"/>
    <p:sldId id="476" r:id="rId16"/>
    <p:sldId id="477" r:id="rId17"/>
    <p:sldId id="478" r:id="rId18"/>
    <p:sldId id="479" r:id="rId19"/>
    <p:sldId id="480" r:id="rId20"/>
    <p:sldId id="481" r:id="rId21"/>
    <p:sldId id="482" r:id="rId22"/>
    <p:sldId id="483" r:id="rId23"/>
    <p:sldId id="484" r:id="rId24"/>
    <p:sldId id="485"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11"/>
    <p:restoredTop sz="94644"/>
  </p:normalViewPr>
  <p:slideViewPr>
    <p:cSldViewPr>
      <p:cViewPr varScale="1">
        <p:scale>
          <a:sx n="61" d="100"/>
          <a:sy n="61" d="100"/>
        </p:scale>
        <p:origin x="-140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3EAF16-24A8-4977-A19D-B5BCCEEDB4DD}" type="doc">
      <dgm:prSet loTypeId="urn:microsoft.com/office/officeart/2005/8/layout/default#1" loCatId="list" qsTypeId="urn:microsoft.com/office/officeart/2005/8/quickstyle/simple1" qsCatId="simple" csTypeId="urn:microsoft.com/office/officeart/2005/8/colors/colorful1#1" csCatId="colorful" phldr="1"/>
      <dgm:spPr/>
      <dgm:t>
        <a:bodyPr/>
        <a:lstStyle/>
        <a:p>
          <a:endParaRPr lang="en-IN"/>
        </a:p>
      </dgm:t>
    </dgm:pt>
    <dgm:pt modelId="{FE182503-CA90-49B0-B165-D2FEC335CED0}">
      <dgm:prSet/>
      <dgm:spPr/>
      <dgm:t>
        <a:bodyPr/>
        <a:lstStyle/>
        <a:p>
          <a:pPr rtl="0"/>
          <a:r>
            <a:rPr lang="en-US" dirty="0" smtClean="0"/>
            <a:t>The admission kit received at your place on ordering will be 2 parts:</a:t>
          </a:r>
        </a:p>
        <a:p>
          <a:pPr rtl="0"/>
          <a:r>
            <a:rPr lang="en-US" dirty="0" smtClean="0"/>
            <a:t>1.Parent Kit</a:t>
          </a:r>
        </a:p>
        <a:p>
          <a:pPr rtl="0"/>
          <a:r>
            <a:rPr lang="en-US" dirty="0" smtClean="0"/>
            <a:t>2.Student Kit</a:t>
          </a:r>
          <a:endParaRPr lang="en-IN" dirty="0"/>
        </a:p>
      </dgm:t>
    </dgm:pt>
    <dgm:pt modelId="{F266354B-4C7F-496E-8B56-2603BE734FD1}" type="parTrans" cxnId="{F27C959D-A2A4-41FB-85E6-DD8099256B52}">
      <dgm:prSet/>
      <dgm:spPr/>
      <dgm:t>
        <a:bodyPr/>
        <a:lstStyle/>
        <a:p>
          <a:endParaRPr lang="en-IN"/>
        </a:p>
      </dgm:t>
    </dgm:pt>
    <dgm:pt modelId="{EB1E45E0-89E9-432C-A9CB-B8349D10B9D5}" type="sibTrans" cxnId="{F27C959D-A2A4-41FB-85E6-DD8099256B52}">
      <dgm:prSet/>
      <dgm:spPr/>
      <dgm:t>
        <a:bodyPr/>
        <a:lstStyle/>
        <a:p>
          <a:endParaRPr lang="en-IN"/>
        </a:p>
      </dgm:t>
    </dgm:pt>
    <dgm:pt modelId="{1F325BCE-B589-4A73-A0D3-C88772EC8639}">
      <dgm:prSet/>
      <dgm:spPr/>
      <dgm:t>
        <a:bodyPr/>
        <a:lstStyle/>
        <a:p>
          <a:pPr rtl="0"/>
          <a:r>
            <a:rPr lang="en-US" dirty="0" smtClean="0"/>
            <a:t>The Parent Kit comprises of the Bag, Parent Smart Card and Passport .</a:t>
          </a:r>
          <a:endParaRPr lang="en-IN" dirty="0"/>
        </a:p>
      </dgm:t>
    </dgm:pt>
    <dgm:pt modelId="{ABC4AE7D-8F83-4378-8039-817FC67BFE2E}" type="parTrans" cxnId="{69D58F97-7ACF-404F-9E65-1049E971AC8C}">
      <dgm:prSet/>
      <dgm:spPr/>
      <dgm:t>
        <a:bodyPr/>
        <a:lstStyle/>
        <a:p>
          <a:endParaRPr lang="en-IN"/>
        </a:p>
      </dgm:t>
    </dgm:pt>
    <dgm:pt modelId="{C678094D-C5DF-4C74-BD1F-21B3CC238FA5}" type="sibTrans" cxnId="{69D58F97-7ACF-404F-9E65-1049E971AC8C}">
      <dgm:prSet/>
      <dgm:spPr/>
      <dgm:t>
        <a:bodyPr/>
        <a:lstStyle/>
        <a:p>
          <a:endParaRPr lang="en-IN"/>
        </a:p>
      </dgm:t>
    </dgm:pt>
    <dgm:pt modelId="{57015202-81CA-4DAA-9C68-E166B79CA2A6}">
      <dgm:prSet/>
      <dgm:spPr/>
      <dgm:t>
        <a:bodyPr/>
        <a:lstStyle/>
        <a:p>
          <a:pPr rtl="0"/>
          <a:r>
            <a:rPr lang="en-US" dirty="0" smtClean="0"/>
            <a:t>The Student Kit comprises of the activity books, Portfolio Book, notebooks, workbooks etc as per the class the child is on.</a:t>
          </a:r>
          <a:endParaRPr lang="en-IN" dirty="0"/>
        </a:p>
      </dgm:t>
    </dgm:pt>
    <dgm:pt modelId="{47034B54-4875-48A8-B1F1-9F721E410695}" type="parTrans" cxnId="{AD2049CA-B39F-4227-8FB1-555846988FF2}">
      <dgm:prSet/>
      <dgm:spPr/>
      <dgm:t>
        <a:bodyPr/>
        <a:lstStyle/>
        <a:p>
          <a:endParaRPr lang="en-IN"/>
        </a:p>
      </dgm:t>
    </dgm:pt>
    <dgm:pt modelId="{712AC377-7642-46F0-A317-9D2B01D7C192}" type="sibTrans" cxnId="{AD2049CA-B39F-4227-8FB1-555846988FF2}">
      <dgm:prSet/>
      <dgm:spPr/>
      <dgm:t>
        <a:bodyPr/>
        <a:lstStyle/>
        <a:p>
          <a:endParaRPr lang="en-IN"/>
        </a:p>
      </dgm:t>
    </dgm:pt>
    <dgm:pt modelId="{D688C359-7702-4C87-AAAB-4B0637544748}">
      <dgm:prSet/>
      <dgm:spPr/>
      <dgm:t>
        <a:bodyPr/>
        <a:lstStyle/>
        <a:p>
          <a:pPr rtl="0"/>
          <a:r>
            <a:rPr lang="en-US" dirty="0" smtClean="0"/>
            <a:t>Please submit the Student Kit to Podar Jumbo Kids centre once it reopens as those resources  will be required at the centre to conduct the daily activities with the child. </a:t>
          </a:r>
          <a:endParaRPr lang="en-IN" dirty="0"/>
        </a:p>
      </dgm:t>
    </dgm:pt>
    <dgm:pt modelId="{99D91890-4924-44C7-A86F-10691D71C370}" type="parTrans" cxnId="{8139B13C-311C-4CB6-AF31-A068C5742A94}">
      <dgm:prSet/>
      <dgm:spPr/>
      <dgm:t>
        <a:bodyPr/>
        <a:lstStyle/>
        <a:p>
          <a:endParaRPr lang="en-IN"/>
        </a:p>
      </dgm:t>
    </dgm:pt>
    <dgm:pt modelId="{0CA40B99-0683-4802-A75D-AF62509DE5A3}" type="sibTrans" cxnId="{8139B13C-311C-4CB6-AF31-A068C5742A94}">
      <dgm:prSet/>
      <dgm:spPr/>
      <dgm:t>
        <a:bodyPr/>
        <a:lstStyle/>
        <a:p>
          <a:endParaRPr lang="en-IN"/>
        </a:p>
      </dgm:t>
    </dgm:pt>
    <dgm:pt modelId="{83CE0DA1-8EF0-4E62-AED9-87A32EFAB031}" type="pres">
      <dgm:prSet presAssocID="{9A3EAF16-24A8-4977-A19D-B5BCCEEDB4DD}" presName="diagram" presStyleCnt="0">
        <dgm:presLayoutVars>
          <dgm:dir/>
          <dgm:resizeHandles val="exact"/>
        </dgm:presLayoutVars>
      </dgm:prSet>
      <dgm:spPr/>
      <dgm:t>
        <a:bodyPr/>
        <a:lstStyle/>
        <a:p>
          <a:endParaRPr lang="en-US"/>
        </a:p>
      </dgm:t>
    </dgm:pt>
    <dgm:pt modelId="{6DC63B4B-32F9-46D8-AE90-4773F34FC76D}" type="pres">
      <dgm:prSet presAssocID="{FE182503-CA90-49B0-B165-D2FEC335CED0}" presName="node" presStyleLbl="node1" presStyleIdx="0" presStyleCnt="4">
        <dgm:presLayoutVars>
          <dgm:bulletEnabled val="1"/>
        </dgm:presLayoutVars>
      </dgm:prSet>
      <dgm:spPr/>
      <dgm:t>
        <a:bodyPr/>
        <a:lstStyle/>
        <a:p>
          <a:endParaRPr lang="en-IN"/>
        </a:p>
      </dgm:t>
    </dgm:pt>
    <dgm:pt modelId="{84F320FC-D99C-4995-96C5-D33D3B6B920E}" type="pres">
      <dgm:prSet presAssocID="{EB1E45E0-89E9-432C-A9CB-B8349D10B9D5}" presName="sibTrans" presStyleCnt="0"/>
      <dgm:spPr/>
    </dgm:pt>
    <dgm:pt modelId="{F5AD16FD-959E-4A8D-9341-926CE6E664FE}" type="pres">
      <dgm:prSet presAssocID="{1F325BCE-B589-4A73-A0D3-C88772EC8639}" presName="node" presStyleLbl="node1" presStyleIdx="1" presStyleCnt="4" custLinFactNeighborX="892">
        <dgm:presLayoutVars>
          <dgm:bulletEnabled val="1"/>
        </dgm:presLayoutVars>
      </dgm:prSet>
      <dgm:spPr/>
      <dgm:t>
        <a:bodyPr/>
        <a:lstStyle/>
        <a:p>
          <a:endParaRPr lang="en-IN"/>
        </a:p>
      </dgm:t>
    </dgm:pt>
    <dgm:pt modelId="{F1159DCC-532A-4187-BBC0-6764D7F2150B}" type="pres">
      <dgm:prSet presAssocID="{C678094D-C5DF-4C74-BD1F-21B3CC238FA5}" presName="sibTrans" presStyleCnt="0"/>
      <dgm:spPr/>
    </dgm:pt>
    <dgm:pt modelId="{1D56C4BA-A2AD-4E77-BD65-2F5E7E642475}" type="pres">
      <dgm:prSet presAssocID="{57015202-81CA-4DAA-9C68-E166B79CA2A6}" presName="node" presStyleLbl="node1" presStyleIdx="2" presStyleCnt="4">
        <dgm:presLayoutVars>
          <dgm:bulletEnabled val="1"/>
        </dgm:presLayoutVars>
      </dgm:prSet>
      <dgm:spPr/>
      <dgm:t>
        <a:bodyPr/>
        <a:lstStyle/>
        <a:p>
          <a:endParaRPr lang="en-US"/>
        </a:p>
      </dgm:t>
    </dgm:pt>
    <dgm:pt modelId="{0B7C9BFE-9E90-4824-B750-AED3C0A11EC3}" type="pres">
      <dgm:prSet presAssocID="{712AC377-7642-46F0-A317-9D2B01D7C192}" presName="sibTrans" presStyleCnt="0"/>
      <dgm:spPr/>
    </dgm:pt>
    <dgm:pt modelId="{D479A154-6490-4A37-A75E-91C0962316F2}" type="pres">
      <dgm:prSet presAssocID="{D688C359-7702-4C87-AAAB-4B0637544748}" presName="node" presStyleLbl="node1" presStyleIdx="3" presStyleCnt="4">
        <dgm:presLayoutVars>
          <dgm:bulletEnabled val="1"/>
        </dgm:presLayoutVars>
      </dgm:prSet>
      <dgm:spPr/>
      <dgm:t>
        <a:bodyPr/>
        <a:lstStyle/>
        <a:p>
          <a:endParaRPr lang="en-US"/>
        </a:p>
      </dgm:t>
    </dgm:pt>
  </dgm:ptLst>
  <dgm:cxnLst>
    <dgm:cxn modelId="{92FC476D-E71A-42B0-BC04-AAE775C63759}" type="presOf" srcId="{9A3EAF16-24A8-4977-A19D-B5BCCEEDB4DD}" destId="{83CE0DA1-8EF0-4E62-AED9-87A32EFAB031}" srcOrd="0" destOrd="0" presId="urn:microsoft.com/office/officeart/2005/8/layout/default#1"/>
    <dgm:cxn modelId="{EFBB40A8-1901-4A96-97A0-FC8A71786CD2}" type="presOf" srcId="{FE182503-CA90-49B0-B165-D2FEC335CED0}" destId="{6DC63B4B-32F9-46D8-AE90-4773F34FC76D}" srcOrd="0" destOrd="0" presId="urn:microsoft.com/office/officeart/2005/8/layout/default#1"/>
    <dgm:cxn modelId="{8139B13C-311C-4CB6-AF31-A068C5742A94}" srcId="{9A3EAF16-24A8-4977-A19D-B5BCCEEDB4DD}" destId="{D688C359-7702-4C87-AAAB-4B0637544748}" srcOrd="3" destOrd="0" parTransId="{99D91890-4924-44C7-A86F-10691D71C370}" sibTransId="{0CA40B99-0683-4802-A75D-AF62509DE5A3}"/>
    <dgm:cxn modelId="{A9E589F6-49C2-46F4-85C0-247E812A7B91}" type="presOf" srcId="{57015202-81CA-4DAA-9C68-E166B79CA2A6}" destId="{1D56C4BA-A2AD-4E77-BD65-2F5E7E642475}" srcOrd="0" destOrd="0" presId="urn:microsoft.com/office/officeart/2005/8/layout/default#1"/>
    <dgm:cxn modelId="{EF5B3E7E-2EB4-4D79-97FF-C0FFC62E1E4B}" type="presOf" srcId="{D688C359-7702-4C87-AAAB-4B0637544748}" destId="{D479A154-6490-4A37-A75E-91C0962316F2}" srcOrd="0" destOrd="0" presId="urn:microsoft.com/office/officeart/2005/8/layout/default#1"/>
    <dgm:cxn modelId="{69D58F97-7ACF-404F-9E65-1049E971AC8C}" srcId="{9A3EAF16-24A8-4977-A19D-B5BCCEEDB4DD}" destId="{1F325BCE-B589-4A73-A0D3-C88772EC8639}" srcOrd="1" destOrd="0" parTransId="{ABC4AE7D-8F83-4378-8039-817FC67BFE2E}" sibTransId="{C678094D-C5DF-4C74-BD1F-21B3CC238FA5}"/>
    <dgm:cxn modelId="{2E9F588D-5B4A-4953-9E0F-FF010083F48C}" type="presOf" srcId="{1F325BCE-B589-4A73-A0D3-C88772EC8639}" destId="{F5AD16FD-959E-4A8D-9341-926CE6E664FE}" srcOrd="0" destOrd="0" presId="urn:microsoft.com/office/officeart/2005/8/layout/default#1"/>
    <dgm:cxn modelId="{F27C959D-A2A4-41FB-85E6-DD8099256B52}" srcId="{9A3EAF16-24A8-4977-A19D-B5BCCEEDB4DD}" destId="{FE182503-CA90-49B0-B165-D2FEC335CED0}" srcOrd="0" destOrd="0" parTransId="{F266354B-4C7F-496E-8B56-2603BE734FD1}" sibTransId="{EB1E45E0-89E9-432C-A9CB-B8349D10B9D5}"/>
    <dgm:cxn modelId="{AD2049CA-B39F-4227-8FB1-555846988FF2}" srcId="{9A3EAF16-24A8-4977-A19D-B5BCCEEDB4DD}" destId="{57015202-81CA-4DAA-9C68-E166B79CA2A6}" srcOrd="2" destOrd="0" parTransId="{47034B54-4875-48A8-B1F1-9F721E410695}" sibTransId="{712AC377-7642-46F0-A317-9D2B01D7C192}"/>
    <dgm:cxn modelId="{E35318E8-2B1F-4E14-BA1A-7D118D3D74B0}" type="presParOf" srcId="{83CE0DA1-8EF0-4E62-AED9-87A32EFAB031}" destId="{6DC63B4B-32F9-46D8-AE90-4773F34FC76D}" srcOrd="0" destOrd="0" presId="urn:microsoft.com/office/officeart/2005/8/layout/default#1"/>
    <dgm:cxn modelId="{86D5A732-3A25-45D2-9FEE-C882D76406CF}" type="presParOf" srcId="{83CE0DA1-8EF0-4E62-AED9-87A32EFAB031}" destId="{84F320FC-D99C-4995-96C5-D33D3B6B920E}" srcOrd="1" destOrd="0" presId="urn:microsoft.com/office/officeart/2005/8/layout/default#1"/>
    <dgm:cxn modelId="{EFD966E9-B799-4880-8A1A-DCC0C97AB636}" type="presParOf" srcId="{83CE0DA1-8EF0-4E62-AED9-87A32EFAB031}" destId="{F5AD16FD-959E-4A8D-9341-926CE6E664FE}" srcOrd="2" destOrd="0" presId="urn:microsoft.com/office/officeart/2005/8/layout/default#1"/>
    <dgm:cxn modelId="{2527C7EF-ACDA-4C96-A07A-29354935AAB9}" type="presParOf" srcId="{83CE0DA1-8EF0-4E62-AED9-87A32EFAB031}" destId="{F1159DCC-532A-4187-BBC0-6764D7F2150B}" srcOrd="3" destOrd="0" presId="urn:microsoft.com/office/officeart/2005/8/layout/default#1"/>
    <dgm:cxn modelId="{809C7330-BEE0-4330-9141-FB7007EC73D7}" type="presParOf" srcId="{83CE0DA1-8EF0-4E62-AED9-87A32EFAB031}" destId="{1D56C4BA-A2AD-4E77-BD65-2F5E7E642475}" srcOrd="4" destOrd="0" presId="urn:microsoft.com/office/officeart/2005/8/layout/default#1"/>
    <dgm:cxn modelId="{8A7CA425-2CC9-4D36-B3F8-531ACB392A88}" type="presParOf" srcId="{83CE0DA1-8EF0-4E62-AED9-87A32EFAB031}" destId="{0B7C9BFE-9E90-4824-B750-AED3C0A11EC3}" srcOrd="5" destOrd="0" presId="urn:microsoft.com/office/officeart/2005/8/layout/default#1"/>
    <dgm:cxn modelId="{6A5B6B9F-0A67-42BC-B268-CD09AC6560F6}" type="presParOf" srcId="{83CE0DA1-8EF0-4E62-AED9-87A32EFAB031}" destId="{D479A154-6490-4A37-A75E-91C0962316F2}" srcOrd="6" destOrd="0" presId="urn:microsoft.com/office/officeart/2005/8/layout/default#1"/>
  </dgm:cxnLst>
  <dgm:bg/>
  <dgm:whole/>
</dgm:dataModel>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C06A30-0B48-4E2E-8C0A-9BA2E9861D18}" type="datetimeFigureOut">
              <a:rPr lang="en-US" smtClean="0"/>
              <a:pPr/>
              <a:t>5/30/2020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E1B141-0C9C-4B3E-94A4-60BFB0B58BCC}" type="slidenum">
              <a:rPr lang="en-IN" smtClean="0"/>
              <a:pPr/>
              <a:t>‹#›</a:t>
            </a:fld>
            <a:endParaRPr lang="en-IN"/>
          </a:p>
        </p:txBody>
      </p:sp>
    </p:spTree>
    <p:extLst>
      <p:ext uri="{BB962C8B-B14F-4D97-AF65-F5344CB8AC3E}">
        <p14:creationId xmlns:p14="http://schemas.microsoft.com/office/powerpoint/2010/main" xmlns="" val="262659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1</a:t>
            </a:fld>
            <a:endParaRPr lang="en-US" dirty="0"/>
          </a:p>
        </p:txBody>
      </p:sp>
    </p:spTree>
    <p:extLst>
      <p:ext uri="{BB962C8B-B14F-4D97-AF65-F5344CB8AC3E}">
        <p14:creationId xmlns:p14="http://schemas.microsoft.com/office/powerpoint/2010/main" xmlns="" val="2781115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only do they love children but are patient ,warm and dedicated</a:t>
            </a:r>
            <a:r>
              <a:rPr lang="en-US" baseline="0" dirty="0" smtClean="0"/>
              <a:t> too .Every child is greeted with a smile .</a:t>
            </a:r>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13</a:t>
            </a:fld>
            <a:endParaRPr lang="en-US" dirty="0"/>
          </a:p>
        </p:txBody>
      </p:sp>
    </p:spTree>
    <p:extLst>
      <p:ext uri="{BB962C8B-B14F-4D97-AF65-F5344CB8AC3E}">
        <p14:creationId xmlns="" xmlns:p14="http://schemas.microsoft.com/office/powerpoint/2010/main" val="2494897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14</a:t>
            </a:fld>
            <a:endParaRPr lang="en-US"/>
          </a:p>
        </p:txBody>
      </p:sp>
    </p:spTree>
    <p:extLst>
      <p:ext uri="{BB962C8B-B14F-4D97-AF65-F5344CB8AC3E}">
        <p14:creationId xmlns="" xmlns:p14="http://schemas.microsoft.com/office/powerpoint/2010/main" val="3869286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only do they love children but are patient ,warm and dedicated</a:t>
            </a:r>
            <a:r>
              <a:rPr lang="en-US" baseline="0" dirty="0" smtClean="0"/>
              <a:t> too .Every child is greeted with a smile .</a:t>
            </a:r>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15</a:t>
            </a:fld>
            <a:endParaRPr lang="en-US" dirty="0"/>
          </a:p>
        </p:txBody>
      </p:sp>
    </p:spTree>
    <p:extLst>
      <p:ext uri="{BB962C8B-B14F-4D97-AF65-F5344CB8AC3E}">
        <p14:creationId xmlns="" xmlns:p14="http://schemas.microsoft.com/office/powerpoint/2010/main" val="2494897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16</a:t>
            </a:fld>
            <a:endParaRPr lang="en-US"/>
          </a:p>
        </p:txBody>
      </p:sp>
    </p:spTree>
    <p:extLst>
      <p:ext uri="{BB962C8B-B14F-4D97-AF65-F5344CB8AC3E}">
        <p14:creationId xmlns="" xmlns:p14="http://schemas.microsoft.com/office/powerpoint/2010/main" val="3869286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only do they love children but are patient ,warm and dedicated</a:t>
            </a:r>
            <a:r>
              <a:rPr lang="en-US" baseline="0" dirty="0" smtClean="0"/>
              <a:t> too .Every child is greeted with a smile .</a:t>
            </a:r>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17</a:t>
            </a:fld>
            <a:endParaRPr lang="en-US" dirty="0"/>
          </a:p>
        </p:txBody>
      </p:sp>
    </p:spTree>
    <p:extLst>
      <p:ext uri="{BB962C8B-B14F-4D97-AF65-F5344CB8AC3E}">
        <p14:creationId xmlns="" xmlns:p14="http://schemas.microsoft.com/office/powerpoint/2010/main" val="2494897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18</a:t>
            </a:fld>
            <a:endParaRPr lang="en-US"/>
          </a:p>
        </p:txBody>
      </p:sp>
    </p:spTree>
    <p:extLst>
      <p:ext uri="{BB962C8B-B14F-4D97-AF65-F5344CB8AC3E}">
        <p14:creationId xmlns="" xmlns:p14="http://schemas.microsoft.com/office/powerpoint/2010/main" val="3869286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only do they love children but are patient ,warm and dedicated</a:t>
            </a:r>
            <a:r>
              <a:rPr lang="en-US" baseline="0" dirty="0" smtClean="0"/>
              <a:t> too .Every child is greeted with a smile .</a:t>
            </a:r>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19</a:t>
            </a:fld>
            <a:endParaRPr lang="en-US" dirty="0"/>
          </a:p>
        </p:txBody>
      </p:sp>
    </p:spTree>
    <p:extLst>
      <p:ext uri="{BB962C8B-B14F-4D97-AF65-F5344CB8AC3E}">
        <p14:creationId xmlns="" xmlns:p14="http://schemas.microsoft.com/office/powerpoint/2010/main" val="2494897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20</a:t>
            </a:fld>
            <a:endParaRPr lang="en-US"/>
          </a:p>
        </p:txBody>
      </p:sp>
    </p:spTree>
    <p:extLst>
      <p:ext uri="{BB962C8B-B14F-4D97-AF65-F5344CB8AC3E}">
        <p14:creationId xmlns="" xmlns:p14="http://schemas.microsoft.com/office/powerpoint/2010/main" val="3869286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21</a:t>
            </a:fld>
            <a:endParaRPr lang="en-US" dirty="0"/>
          </a:p>
        </p:txBody>
      </p:sp>
    </p:spTree>
    <p:extLst>
      <p:ext uri="{BB962C8B-B14F-4D97-AF65-F5344CB8AC3E}">
        <p14:creationId xmlns="" xmlns:p14="http://schemas.microsoft.com/office/powerpoint/2010/main" val="2494897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22</a:t>
            </a:fld>
            <a:endParaRPr lang="en-US"/>
          </a:p>
        </p:txBody>
      </p:sp>
    </p:spTree>
    <p:extLst>
      <p:ext uri="{BB962C8B-B14F-4D97-AF65-F5344CB8AC3E}">
        <p14:creationId xmlns="" xmlns:p14="http://schemas.microsoft.com/office/powerpoint/2010/main" val="386928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2</a:t>
            </a:fld>
            <a:endParaRPr lang="en-US" dirty="0"/>
          </a:p>
        </p:txBody>
      </p:sp>
    </p:spTree>
    <p:extLst>
      <p:ext uri="{BB962C8B-B14F-4D97-AF65-F5344CB8AC3E}">
        <p14:creationId xmlns:p14="http://schemas.microsoft.com/office/powerpoint/2010/main" xmlns="" val="2781115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23</a:t>
            </a:fld>
            <a:endParaRPr lang="en-US" dirty="0"/>
          </a:p>
        </p:txBody>
      </p:sp>
    </p:spTree>
    <p:extLst>
      <p:ext uri="{BB962C8B-B14F-4D97-AF65-F5344CB8AC3E}">
        <p14:creationId xmlns="" xmlns:p14="http://schemas.microsoft.com/office/powerpoint/2010/main" val="2494897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24</a:t>
            </a:fld>
            <a:endParaRPr lang="en-US"/>
          </a:p>
        </p:txBody>
      </p:sp>
    </p:spTree>
    <p:extLst>
      <p:ext uri="{BB962C8B-B14F-4D97-AF65-F5344CB8AC3E}">
        <p14:creationId xmlns="" xmlns:p14="http://schemas.microsoft.com/office/powerpoint/2010/main" val="3869286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4</a:t>
            </a:fld>
            <a:endParaRPr lang="en-US"/>
          </a:p>
        </p:txBody>
      </p:sp>
    </p:spTree>
    <p:extLst>
      <p:ext uri="{BB962C8B-B14F-4D97-AF65-F5344CB8AC3E}">
        <p14:creationId xmlns:p14="http://schemas.microsoft.com/office/powerpoint/2010/main" xmlns="" val="4182310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7</a:t>
            </a:fld>
            <a:endParaRPr lang="en-US" dirty="0"/>
          </a:p>
        </p:txBody>
      </p:sp>
    </p:spTree>
    <p:extLst>
      <p:ext uri="{BB962C8B-B14F-4D97-AF65-F5344CB8AC3E}">
        <p14:creationId xmlns="" xmlns:p14="http://schemas.microsoft.com/office/powerpoint/2010/main" val="162075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8</a:t>
            </a:fld>
            <a:endParaRPr lang="en-US" dirty="0"/>
          </a:p>
        </p:txBody>
      </p:sp>
    </p:spTree>
    <p:extLst>
      <p:ext uri="{BB962C8B-B14F-4D97-AF65-F5344CB8AC3E}">
        <p14:creationId xmlns="" xmlns:p14="http://schemas.microsoft.com/office/powerpoint/2010/main" val="1620750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9</a:t>
            </a:fld>
            <a:endParaRPr lang="en-US" dirty="0"/>
          </a:p>
        </p:txBody>
      </p:sp>
    </p:spTree>
    <p:extLst>
      <p:ext uri="{BB962C8B-B14F-4D97-AF65-F5344CB8AC3E}">
        <p14:creationId xmlns="" xmlns:p14="http://schemas.microsoft.com/office/powerpoint/2010/main" val="249489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only do they love children but are patient ,warm and dedicated</a:t>
            </a:r>
            <a:r>
              <a:rPr lang="en-US" baseline="0" dirty="0" smtClean="0"/>
              <a:t> too .Every child is greeted with a smile .</a:t>
            </a:r>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10</a:t>
            </a:fld>
            <a:endParaRPr lang="en-US" dirty="0"/>
          </a:p>
        </p:txBody>
      </p:sp>
    </p:spTree>
    <p:extLst>
      <p:ext uri="{BB962C8B-B14F-4D97-AF65-F5344CB8AC3E}">
        <p14:creationId xmlns="" xmlns:p14="http://schemas.microsoft.com/office/powerpoint/2010/main" val="2494897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The</a:t>
            </a:r>
            <a:r>
              <a:rPr lang="en-US" baseline="0" dirty="0" smtClean="0"/>
              <a:t>  </a:t>
            </a:r>
            <a:r>
              <a:rPr lang="en-US" dirty="0" smtClean="0"/>
              <a:t>curriculum is designed to encourage</a:t>
            </a:r>
            <a:r>
              <a:rPr lang="en-US" baseline="0" dirty="0" smtClean="0"/>
              <a:t> </a:t>
            </a:r>
            <a:r>
              <a:rPr lang="en-US" dirty="0" smtClean="0"/>
              <a:t>learning outcomes that focus on nurturing children to develop holistically,</a:t>
            </a:r>
          </a:p>
          <a:p>
            <a:pPr>
              <a:buFont typeface="Arial" pitchFamily="34" charset="0"/>
              <a:buNone/>
            </a:pPr>
            <a:r>
              <a:rPr lang="en-US" dirty="0" smtClean="0"/>
              <a:t>&amp; academic skills like personal social development ,literacy, numeracy ,understanding</a:t>
            </a:r>
            <a:r>
              <a:rPr lang="en-US" baseline="0" dirty="0" smtClean="0"/>
              <a:t> my world  ,</a:t>
            </a:r>
            <a:r>
              <a:rPr lang="en-US" dirty="0" smtClean="0"/>
              <a:t>physical skills</a:t>
            </a:r>
            <a:r>
              <a:rPr lang="en-US" baseline="0" dirty="0" smtClean="0"/>
              <a:t> etc </a:t>
            </a:r>
            <a:r>
              <a:rPr lang="en-US" dirty="0" smtClean="0"/>
              <a:t>with assessments done at each stage on every area of learning. </a:t>
            </a:r>
            <a:endParaRPr lang="en-IN" dirty="0" smtClean="0"/>
          </a:p>
          <a:p>
            <a:endParaRPr lang="en-IN" dirty="0" smtClean="0"/>
          </a:p>
          <a:p>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11</a:t>
            </a:fld>
            <a:endParaRPr lang="en-US"/>
          </a:p>
        </p:txBody>
      </p:sp>
    </p:spTree>
    <p:extLst>
      <p:ext uri="{BB962C8B-B14F-4D97-AF65-F5344CB8AC3E}">
        <p14:creationId xmlns="" xmlns:p14="http://schemas.microsoft.com/office/powerpoint/2010/main" val="3869286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637710FB-CDBC-42F6-B403-91226190AFF7}" type="slidenum">
              <a:rPr lang="en-US" smtClean="0"/>
              <a:pPr/>
              <a:t>12</a:t>
            </a:fld>
            <a:endParaRPr lang="en-US"/>
          </a:p>
        </p:txBody>
      </p:sp>
    </p:spTree>
    <p:extLst>
      <p:ext uri="{BB962C8B-B14F-4D97-AF65-F5344CB8AC3E}">
        <p14:creationId xmlns="" xmlns:p14="http://schemas.microsoft.com/office/powerpoint/2010/main" val="3869286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3FB95E-E5D4-4D44-B653-0F7293E8C34B}" type="datetimeFigureOut">
              <a:rPr lang="en-US" smtClean="0"/>
              <a:pPr/>
              <a:t>5/30/2020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03BEE-11E5-8D43-B950-C877D63003F5}" type="slidenum">
              <a:rPr lang="en-US" smtClean="0"/>
              <a:pPr/>
              <a:t>‹#›</a:t>
            </a:fld>
            <a:endParaRPr lang="en-US"/>
          </a:p>
        </p:txBody>
      </p:sp>
    </p:spTree>
    <p:extLst>
      <p:ext uri="{BB962C8B-B14F-4D97-AF65-F5344CB8AC3E}">
        <p14:creationId xmlns:p14="http://schemas.microsoft.com/office/powerpoint/2010/main" xmlns="" val="1554461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8AB351-A9B4-4C37-A447-75850CDB5DB1}" type="datetimeFigureOut">
              <a:rPr lang="en-US" smtClean="0"/>
              <a:pPr/>
              <a:t>5/30/2020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51DA546-0CB8-40D2-A3C1-7EFEB7DD3285}" type="slidenum">
              <a:rPr lang="en-IN" smtClean="0"/>
              <a:pPr/>
              <a:t>‹#›</a:t>
            </a:fld>
            <a:endParaRPr lang="en-IN"/>
          </a:p>
        </p:txBody>
      </p:sp>
    </p:spTree>
    <p:extLst>
      <p:ext uri="{BB962C8B-B14F-4D97-AF65-F5344CB8AC3E}">
        <p14:creationId xmlns:p14="http://schemas.microsoft.com/office/powerpoint/2010/main" xmlns="" val="3367988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8AB351-A9B4-4C37-A447-75850CDB5DB1}" type="datetimeFigureOut">
              <a:rPr lang="en-US" smtClean="0"/>
              <a:pPr/>
              <a:t>5/30/2020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51DA546-0CB8-40D2-A3C1-7EFEB7DD3285}" type="slidenum">
              <a:rPr lang="en-IN" smtClean="0"/>
              <a:pPr/>
              <a:t>‹#›</a:t>
            </a:fld>
            <a:endParaRPr lang="en-IN"/>
          </a:p>
        </p:txBody>
      </p:sp>
    </p:spTree>
    <p:extLst>
      <p:ext uri="{BB962C8B-B14F-4D97-AF65-F5344CB8AC3E}">
        <p14:creationId xmlns:p14="http://schemas.microsoft.com/office/powerpoint/2010/main" xmlns="" val="981422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8AB351-A9B4-4C37-A447-75850CDB5DB1}" type="datetimeFigureOut">
              <a:rPr lang="en-US" smtClean="0"/>
              <a:pPr/>
              <a:t>5/30/2020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51DA546-0CB8-40D2-A3C1-7EFEB7DD3285}" type="slidenum">
              <a:rPr lang="en-IN" smtClean="0"/>
              <a:pPr/>
              <a:t>‹#›</a:t>
            </a:fld>
            <a:endParaRPr lang="en-IN"/>
          </a:p>
        </p:txBody>
      </p:sp>
    </p:spTree>
    <p:extLst>
      <p:ext uri="{BB962C8B-B14F-4D97-AF65-F5344CB8AC3E}">
        <p14:creationId xmlns:p14="http://schemas.microsoft.com/office/powerpoint/2010/main" xmlns="" val="2566311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3FB95E-E5D4-4D44-B653-0F7293E8C34B}" type="datetimeFigureOut">
              <a:rPr lang="en-US" smtClean="0"/>
              <a:pPr/>
              <a:t>5/30/2020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03BEE-11E5-8D43-B950-C877D63003F5}" type="slidenum">
              <a:rPr lang="en-US" smtClean="0"/>
              <a:pPr/>
              <a:t>‹#›</a:t>
            </a:fld>
            <a:endParaRPr lang="en-US"/>
          </a:p>
        </p:txBody>
      </p:sp>
    </p:spTree>
    <p:extLst>
      <p:ext uri="{BB962C8B-B14F-4D97-AF65-F5344CB8AC3E}">
        <p14:creationId xmlns:p14="http://schemas.microsoft.com/office/powerpoint/2010/main" xmlns="" val="18594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8AB351-A9B4-4C37-A447-75850CDB5DB1}" type="datetimeFigureOut">
              <a:rPr lang="en-US" smtClean="0"/>
              <a:pPr/>
              <a:t>5/30/2020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51DA546-0CB8-40D2-A3C1-7EFEB7DD3285}" type="slidenum">
              <a:rPr lang="en-IN" smtClean="0"/>
              <a:pPr/>
              <a:t>‹#›</a:t>
            </a:fld>
            <a:endParaRPr lang="en-IN"/>
          </a:p>
        </p:txBody>
      </p:sp>
    </p:spTree>
    <p:extLst>
      <p:ext uri="{BB962C8B-B14F-4D97-AF65-F5344CB8AC3E}">
        <p14:creationId xmlns:p14="http://schemas.microsoft.com/office/powerpoint/2010/main" xmlns="" val="1243797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8AB351-A9B4-4C37-A447-75850CDB5DB1}" type="datetimeFigureOut">
              <a:rPr lang="en-US" smtClean="0"/>
              <a:pPr/>
              <a:t>5/30/2020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51DA546-0CB8-40D2-A3C1-7EFEB7DD3285}" type="slidenum">
              <a:rPr lang="en-IN" smtClean="0"/>
              <a:pPr/>
              <a:t>‹#›</a:t>
            </a:fld>
            <a:endParaRPr lang="en-IN"/>
          </a:p>
        </p:txBody>
      </p:sp>
    </p:spTree>
    <p:extLst>
      <p:ext uri="{BB962C8B-B14F-4D97-AF65-F5344CB8AC3E}">
        <p14:creationId xmlns:p14="http://schemas.microsoft.com/office/powerpoint/2010/main" xmlns="" val="179706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8AB351-A9B4-4C37-A447-75850CDB5DB1}" type="datetimeFigureOut">
              <a:rPr lang="en-US" smtClean="0"/>
              <a:pPr/>
              <a:t>5/30/2020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51DA546-0CB8-40D2-A3C1-7EFEB7DD3285}" type="slidenum">
              <a:rPr lang="en-IN" smtClean="0"/>
              <a:pPr/>
              <a:t>‹#›</a:t>
            </a:fld>
            <a:endParaRPr lang="en-IN"/>
          </a:p>
        </p:txBody>
      </p:sp>
    </p:spTree>
    <p:extLst>
      <p:ext uri="{BB962C8B-B14F-4D97-AF65-F5344CB8AC3E}">
        <p14:creationId xmlns:p14="http://schemas.microsoft.com/office/powerpoint/2010/main" xmlns="" val="98514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8AB351-A9B4-4C37-A447-75850CDB5DB1}" type="datetimeFigureOut">
              <a:rPr lang="en-US" smtClean="0"/>
              <a:pPr/>
              <a:t>5/30/2020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51DA546-0CB8-40D2-A3C1-7EFEB7DD3285}" type="slidenum">
              <a:rPr lang="en-IN" smtClean="0"/>
              <a:pPr/>
              <a:t>‹#›</a:t>
            </a:fld>
            <a:endParaRPr lang="en-IN"/>
          </a:p>
        </p:txBody>
      </p:sp>
    </p:spTree>
    <p:extLst>
      <p:ext uri="{BB962C8B-B14F-4D97-AF65-F5344CB8AC3E}">
        <p14:creationId xmlns:p14="http://schemas.microsoft.com/office/powerpoint/2010/main" xmlns="" val="370582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8AB351-A9B4-4C37-A447-75850CDB5DB1}" type="datetimeFigureOut">
              <a:rPr lang="en-US" smtClean="0"/>
              <a:pPr/>
              <a:t>5/30/2020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51DA546-0CB8-40D2-A3C1-7EFEB7DD3285}" type="slidenum">
              <a:rPr lang="en-IN" smtClean="0"/>
              <a:pPr/>
              <a:t>‹#›</a:t>
            </a:fld>
            <a:endParaRPr lang="en-IN"/>
          </a:p>
        </p:txBody>
      </p:sp>
    </p:spTree>
    <p:extLst>
      <p:ext uri="{BB962C8B-B14F-4D97-AF65-F5344CB8AC3E}">
        <p14:creationId xmlns:p14="http://schemas.microsoft.com/office/powerpoint/2010/main" xmlns="" val="123080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8AB351-A9B4-4C37-A447-75850CDB5DB1}" type="datetimeFigureOut">
              <a:rPr lang="en-US" smtClean="0"/>
              <a:pPr/>
              <a:t>5/30/2020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51DA546-0CB8-40D2-A3C1-7EFEB7DD3285}" type="slidenum">
              <a:rPr lang="en-IN" smtClean="0"/>
              <a:pPr/>
              <a:t>‹#›</a:t>
            </a:fld>
            <a:endParaRPr lang="en-IN"/>
          </a:p>
        </p:txBody>
      </p:sp>
    </p:spTree>
    <p:extLst>
      <p:ext uri="{BB962C8B-B14F-4D97-AF65-F5344CB8AC3E}">
        <p14:creationId xmlns:p14="http://schemas.microsoft.com/office/powerpoint/2010/main" xmlns="" val="689721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AB351-A9B4-4C37-A447-75850CDB5DB1}" type="datetimeFigureOut">
              <a:rPr lang="en-US" smtClean="0"/>
              <a:pPr/>
              <a:t>5/30/2020</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DA546-0CB8-40D2-A3C1-7EFEB7DD3285}" type="slidenum">
              <a:rPr lang="en-IN" smtClean="0"/>
              <a:pPr/>
              <a:t>‹#›</a:t>
            </a:fld>
            <a:endParaRPr lang="en-IN"/>
          </a:p>
        </p:txBody>
      </p:sp>
    </p:spTree>
    <p:extLst>
      <p:ext uri="{BB962C8B-B14F-4D97-AF65-F5344CB8AC3E}">
        <p14:creationId xmlns:p14="http://schemas.microsoft.com/office/powerpoint/2010/main" xmlns="" val="34471458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audio" Target="../media/audio1.bin"/><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0.png"/><Relationship Id="rId7"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6.png"/><Relationship Id="rId7"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49.jpeg"/><Relationship Id="rId4" Type="http://schemas.openxmlformats.org/officeDocument/2006/relationships/image" Target="../media/image7.png"/><Relationship Id="rId9" Type="http://schemas.openxmlformats.org/officeDocument/2006/relationships/image" Target="../media/image48.jpeg"/></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0.png"/><Relationship Id="rId7" Type="http://schemas.openxmlformats.org/officeDocument/2006/relationships/diagramLayout" Target="../diagrams/layout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diagramColors" Target="../diagrams/colors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audio" Target="../media/audio1.bin"/><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10.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31.png"/><Relationship Id="rId10" Type="http://schemas.openxmlformats.org/officeDocument/2006/relationships/image" Target="../media/image54.png"/><Relationship Id="rId4" Type="http://schemas.openxmlformats.org/officeDocument/2006/relationships/image" Target="../media/image30.png"/><Relationship Id="rId9" Type="http://schemas.openxmlformats.org/officeDocument/2006/relationships/image" Target="../media/image53.png"/><Relationship Id="rId1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62.png"/><Relationship Id="rId4" Type="http://schemas.openxmlformats.org/officeDocument/2006/relationships/image" Target="../media/image7.png"/><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png"/><Relationship Id="rId7" Type="http://schemas.openxmlformats.org/officeDocument/2006/relationships/image" Target="../media/image63.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betweenus.in/" TargetMode="External"/><Relationship Id="rId11" Type="http://schemas.openxmlformats.org/officeDocument/2006/relationships/image" Target="../media/image67.jpeg"/><Relationship Id="rId5" Type="http://schemas.openxmlformats.org/officeDocument/2006/relationships/image" Target="../media/image30.png"/><Relationship Id="rId10" Type="http://schemas.openxmlformats.org/officeDocument/2006/relationships/image" Target="../media/image66.jpeg"/><Relationship Id="rId4" Type="http://schemas.openxmlformats.org/officeDocument/2006/relationships/image" Target="../media/image7.png"/><Relationship Id="rId9"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38.png"/><Relationship Id="rId4" Type="http://schemas.openxmlformats.org/officeDocument/2006/relationships/image" Target="../media/image7.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017"/>
            <a:ext cx="9144000" cy="6855967"/>
          </a:xfrm>
          <a:prstGeom prst="rect">
            <a:avLst/>
          </a:prstGeom>
        </p:spPr>
      </p:pic>
      <p:sp>
        <p:nvSpPr>
          <p:cNvPr id="11" name="Rectangle 10"/>
          <p:cNvSpPr/>
          <p:nvPr/>
        </p:nvSpPr>
        <p:spPr>
          <a:xfrm>
            <a:off x="118017" y="3409695"/>
            <a:ext cx="8907966" cy="60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895600" y="6007640"/>
            <a:ext cx="2971800" cy="672560"/>
          </a:xfrm>
          <a:prstGeom prst="rect">
            <a:avLst/>
          </a:prstGeom>
        </p:spPr>
      </p:pic>
      <p:sp>
        <p:nvSpPr>
          <p:cNvPr id="13" name="TextBox 6"/>
          <p:cNvSpPr txBox="1"/>
          <p:nvPr/>
        </p:nvSpPr>
        <p:spPr>
          <a:xfrm>
            <a:off x="285720" y="1643051"/>
            <a:ext cx="8643998" cy="1214445"/>
          </a:xfrm>
          <a:prstGeom prst="rect">
            <a:avLst/>
          </a:prstGeom>
          <a:solidFill>
            <a:schemeClr val="bg1"/>
          </a:solidFill>
          <a:ln>
            <a:solidFill>
              <a:schemeClr val="accent1">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smtClean="0">
                <a:ln w="10541" cmpd="sng">
                  <a:solidFill>
                    <a:schemeClr val="accent1">
                      <a:shade val="88000"/>
                      <a:satMod val="110000"/>
                    </a:schemeClr>
                  </a:solidFill>
                  <a:prstDash val="solid"/>
                </a:ln>
                <a:solidFill>
                  <a:srgbClr val="C00000"/>
                </a:solidFill>
              </a:rPr>
              <a:t>Welcome to  Podar Jumbo Kids</a:t>
            </a:r>
          </a:p>
          <a:p>
            <a:pPr algn="ctr"/>
            <a:r>
              <a:rPr lang="en-US" sz="3600" b="1" dirty="0" smtClean="0">
                <a:ln w="10541" cmpd="sng">
                  <a:solidFill>
                    <a:schemeClr val="accent1">
                      <a:shade val="88000"/>
                      <a:satMod val="110000"/>
                    </a:schemeClr>
                  </a:solidFill>
                  <a:prstDash val="solid"/>
                </a:ln>
                <a:solidFill>
                  <a:srgbClr val="C00000"/>
                </a:solidFill>
              </a:rPr>
              <a:t>Parent Induction 2020-21</a:t>
            </a:r>
            <a:endParaRPr lang="en-US" sz="3600" b="1" dirty="0">
              <a:ln w="10541" cmpd="sng">
                <a:solidFill>
                  <a:schemeClr val="accent1">
                    <a:shade val="88000"/>
                    <a:satMod val="110000"/>
                  </a:schemeClr>
                </a:solidFill>
                <a:prstDash val="solid"/>
              </a:ln>
              <a:solidFill>
                <a:srgbClr val="C00000"/>
              </a:solidFill>
            </a:endParaRPr>
          </a:p>
        </p:txBody>
      </p:sp>
      <p:pic>
        <p:nvPicPr>
          <p:cNvPr id="14" name="Picture 7" descr="C:\Users\admin\AppData\Local\Temp\Rar$DRa0.574\PJK logo.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29058" y="214290"/>
            <a:ext cx="1539749" cy="1143008"/>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214942" y="3429000"/>
            <a:ext cx="3770525" cy="2643206"/>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57158" y="3429000"/>
            <a:ext cx="3161608" cy="314327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advClick="0">
        <p:sndAc>
          <p:stSnd>
            <p:snd r:embed="rId10" name="arrow.wav"/>
          </p:stSnd>
        </p:sndAc>
      </p:transition>
    </mc:Choice>
    <mc:Fallback>
      <p:transition advClick="0">
        <p:sndAc>
          <p:stSnd>
            <p:snd r:embed="rId3" name="arrow.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54" y="0"/>
            <a:ext cx="9141293" cy="6858000"/>
          </a:xfrm>
          <a:prstGeom prst="rect">
            <a:avLst/>
          </a:prstGeom>
        </p:spPr>
      </p:pic>
      <p:pic>
        <p:nvPicPr>
          <p:cNvPr id="17" name="Picture 1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285852" y="279400"/>
            <a:ext cx="6429420" cy="1149336"/>
          </a:xfrm>
          <a:prstGeom prst="rect">
            <a:avLst/>
          </a:prstGeom>
        </p:spPr>
      </p:pic>
      <p:pic>
        <p:nvPicPr>
          <p:cNvPr id="13" name="Picture 12" descr="C:\Users\admin\AppData\Local\Temp\Rar$DRa0.574\PJK logo.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699792" y="5930565"/>
            <a:ext cx="3312368" cy="749636"/>
          </a:xfrm>
          <a:prstGeom prst="rect">
            <a:avLst/>
          </a:prstGeom>
        </p:spPr>
      </p:pic>
      <p:sp>
        <p:nvSpPr>
          <p:cNvPr id="2" name="Rectangle 1"/>
          <p:cNvSpPr/>
          <p:nvPr/>
        </p:nvSpPr>
        <p:spPr>
          <a:xfrm>
            <a:off x="2449334" y="328058"/>
            <a:ext cx="4078361" cy="1015663"/>
          </a:xfrm>
          <a:prstGeom prst="rect">
            <a:avLst/>
          </a:prstGeom>
        </p:spPr>
        <p:txBody>
          <a:bodyPr wrap="none">
            <a:spAutoFit/>
          </a:bodyPr>
          <a:lstStyle/>
          <a:p>
            <a:pPr algn="ctr"/>
            <a:r>
              <a:rPr lang="en-US" sz="2000" b="1" dirty="0">
                <a:latin typeface="Georgia" pitchFamily="18" charset="0"/>
              </a:rPr>
              <a:t>Unique Curriculum Features:</a:t>
            </a:r>
          </a:p>
          <a:p>
            <a:pPr algn="ctr"/>
            <a:r>
              <a:rPr lang="en-US" sz="2000" b="1" dirty="0" smtClean="0">
                <a:latin typeface="Georgia" pitchFamily="18" charset="0"/>
              </a:rPr>
              <a:t>Number </a:t>
            </a:r>
            <a:r>
              <a:rPr lang="en-US" sz="2000" b="1" dirty="0">
                <a:latin typeface="Georgia" pitchFamily="18" charset="0"/>
              </a:rPr>
              <a:t>Magic </a:t>
            </a:r>
            <a:r>
              <a:rPr lang="en-US" sz="2000" b="1" dirty="0" smtClean="0">
                <a:latin typeface="Georgia" pitchFamily="18" charset="0"/>
              </a:rPr>
              <a:t>–</a:t>
            </a:r>
          </a:p>
          <a:p>
            <a:pPr algn="ctr"/>
            <a:r>
              <a:rPr lang="en-US" sz="2000" b="1" dirty="0" smtClean="0">
                <a:latin typeface="Georgia" pitchFamily="18" charset="0"/>
              </a:rPr>
              <a:t>Math </a:t>
            </a:r>
            <a:r>
              <a:rPr lang="en-US" sz="2000" b="1" dirty="0">
                <a:latin typeface="Georgia" pitchFamily="18" charset="0"/>
              </a:rPr>
              <a:t>Education Program</a:t>
            </a:r>
          </a:p>
        </p:txBody>
      </p:sp>
      <p:pic>
        <p:nvPicPr>
          <p:cNvPr id="12" name="Picture 11" descr="C:\Users\Admin\Downloads\number magic kit poster.jpg"/>
          <p:cNvPicPr>
            <a:picLocks noChangeAspect="1" noChangeArrowheads="1"/>
          </p:cNvPicPr>
          <p:nvPr/>
        </p:nvPicPr>
        <p:blipFill>
          <a:blip r:embed="rId7" cstate="print"/>
          <a:srcRect/>
          <a:stretch>
            <a:fillRect/>
          </a:stretch>
        </p:blipFill>
        <p:spPr bwMode="auto">
          <a:xfrm>
            <a:off x="928662" y="1500174"/>
            <a:ext cx="7286676" cy="4573950"/>
          </a:xfrm>
          <a:prstGeom prst="rect">
            <a:avLst/>
          </a:prstGeom>
          <a:noFill/>
        </p:spPr>
      </p:pic>
    </p:spTree>
    <p:extLst>
      <p:ext uri="{BB962C8B-B14F-4D97-AF65-F5344CB8AC3E}">
        <p14:creationId xmlns="" xmlns:p14="http://schemas.microsoft.com/office/powerpoint/2010/main" val="12008223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017"/>
            <a:ext cx="9144000" cy="6855967"/>
          </a:xfrm>
          <a:prstGeom prst="rect">
            <a:avLst/>
          </a:prstGeom>
        </p:spPr>
      </p:pic>
      <p:pic>
        <p:nvPicPr>
          <p:cNvPr id="18" name="Picture 1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438401" y="224744"/>
            <a:ext cx="4190999" cy="765857"/>
          </a:xfrm>
          <a:prstGeom prst="rect">
            <a:avLst/>
          </a:prstGeom>
        </p:spPr>
      </p:pic>
      <p:pic>
        <p:nvPicPr>
          <p:cNvPr id="16" name="Picture 1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715000" y="1498600"/>
            <a:ext cx="3194050" cy="4267200"/>
          </a:xfrm>
          <a:prstGeom prst="rect">
            <a:avLst/>
          </a:prstGeom>
        </p:spPr>
      </p:pic>
      <p:pic>
        <p:nvPicPr>
          <p:cNvPr id="8" name="Picture 7" descr="C:\Users\admin\AppData\Local\Temp\Rar$DRa0.574\PJK logo.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699792" y="5930565"/>
            <a:ext cx="3312368" cy="749636"/>
          </a:xfrm>
          <a:prstGeom prst="rect">
            <a:avLst/>
          </a:prstGeom>
        </p:spPr>
      </p:pic>
      <p:sp>
        <p:nvSpPr>
          <p:cNvPr id="2" name="Rectangle 1"/>
          <p:cNvSpPr/>
          <p:nvPr/>
        </p:nvSpPr>
        <p:spPr>
          <a:xfrm>
            <a:off x="2659814" y="292973"/>
            <a:ext cx="3664786" cy="477054"/>
          </a:xfrm>
          <a:prstGeom prst="rect">
            <a:avLst/>
          </a:prstGeom>
        </p:spPr>
        <p:txBody>
          <a:bodyPr wrap="none">
            <a:spAutoFit/>
          </a:bodyPr>
          <a:lstStyle/>
          <a:p>
            <a:r>
              <a:rPr lang="en-US" sz="2500" b="1" dirty="0">
                <a:solidFill>
                  <a:srgbClr val="FFFF00"/>
                </a:solidFill>
                <a:latin typeface="Georgia" pitchFamily="18" charset="0"/>
              </a:rPr>
              <a:t>Coding and Robotics </a:t>
            </a:r>
            <a:endParaRPr lang="en-IN" sz="2500" b="1" dirty="0">
              <a:solidFill>
                <a:srgbClr val="FFFF00"/>
              </a:solidFill>
              <a:latin typeface="Georgia" pitchFamily="18" charset="0"/>
            </a:endParaRPr>
          </a:p>
        </p:txBody>
      </p:sp>
      <p:sp>
        <p:nvSpPr>
          <p:cNvPr id="15" name="Rectangle 14"/>
          <p:cNvSpPr/>
          <p:nvPr/>
        </p:nvSpPr>
        <p:spPr>
          <a:xfrm>
            <a:off x="5867400" y="1803400"/>
            <a:ext cx="2776566" cy="3416320"/>
          </a:xfrm>
          <a:prstGeom prst="rect">
            <a:avLst/>
          </a:prstGeom>
        </p:spPr>
        <p:txBody>
          <a:bodyPr wrap="square">
            <a:spAutoFit/>
          </a:bodyPr>
          <a:lstStyle/>
          <a:p>
            <a:r>
              <a:rPr lang="en-GB" dirty="0" err="1">
                <a:latin typeface="Candara" pitchFamily="34" charset="0"/>
              </a:rPr>
              <a:t>Podar</a:t>
            </a:r>
            <a:r>
              <a:rPr lang="en-GB" dirty="0">
                <a:latin typeface="Candara" pitchFamily="34" charset="0"/>
              </a:rPr>
              <a:t> Jumbo Kids is proud to be the </a:t>
            </a:r>
            <a:r>
              <a:rPr lang="en-GB" dirty="0" smtClean="0">
                <a:latin typeface="Candara" pitchFamily="34" charset="0"/>
              </a:rPr>
              <a:t>only kindergarten </a:t>
            </a:r>
            <a:r>
              <a:rPr lang="en-GB" dirty="0">
                <a:latin typeface="Candara" pitchFamily="34" charset="0"/>
              </a:rPr>
              <a:t>in the world with </a:t>
            </a:r>
            <a:endParaRPr lang="en-GB" dirty="0" smtClean="0">
              <a:latin typeface="Candara" pitchFamily="34" charset="0"/>
            </a:endParaRPr>
          </a:p>
          <a:p>
            <a:r>
              <a:rPr lang="en-GB" b="1" dirty="0" smtClean="0">
                <a:latin typeface="Candara" pitchFamily="34" charset="0"/>
              </a:rPr>
              <a:t>Coding </a:t>
            </a:r>
            <a:r>
              <a:rPr lang="en-GB" b="1" dirty="0">
                <a:latin typeface="Candara" pitchFamily="34" charset="0"/>
              </a:rPr>
              <a:t>and Robotics </a:t>
            </a:r>
            <a:r>
              <a:rPr lang="en-GB" dirty="0">
                <a:latin typeface="Candara" pitchFamily="34" charset="0"/>
              </a:rPr>
              <a:t>in the </a:t>
            </a:r>
            <a:r>
              <a:rPr lang="en-GB" dirty="0" smtClean="0">
                <a:latin typeface="Candara" pitchFamily="34" charset="0"/>
              </a:rPr>
              <a:t>Early </a:t>
            </a:r>
            <a:r>
              <a:rPr lang="en-GB" dirty="0">
                <a:latin typeface="Candara" pitchFamily="34" charset="0"/>
              </a:rPr>
              <a:t>Years. </a:t>
            </a:r>
            <a:endParaRPr lang="en-GB" dirty="0" smtClean="0">
              <a:latin typeface="Candara" pitchFamily="34" charset="0"/>
            </a:endParaRPr>
          </a:p>
          <a:p>
            <a:r>
              <a:rPr lang="en-GB" dirty="0">
                <a:latin typeface="Candara" pitchFamily="34" charset="0"/>
              </a:rPr>
              <a:t>We forget to teach children </a:t>
            </a:r>
            <a:r>
              <a:rPr lang="en-GB" dirty="0" smtClean="0">
                <a:latin typeface="Candara" pitchFamily="34" charset="0"/>
              </a:rPr>
              <a:t>about </a:t>
            </a:r>
            <a:r>
              <a:rPr lang="en-GB" b="1" dirty="0" smtClean="0">
                <a:latin typeface="Candara" pitchFamily="34" charset="0"/>
              </a:rPr>
              <a:t>‘technology</a:t>
            </a:r>
            <a:r>
              <a:rPr lang="en-GB" b="1" dirty="0">
                <a:latin typeface="Candara" pitchFamily="34" charset="0"/>
              </a:rPr>
              <a:t>’ </a:t>
            </a:r>
            <a:r>
              <a:rPr lang="en-GB" dirty="0">
                <a:latin typeface="Candara" pitchFamily="34" charset="0"/>
              </a:rPr>
              <a:t>around them. It is time for </a:t>
            </a:r>
          </a:p>
          <a:p>
            <a:r>
              <a:rPr lang="en-GB" dirty="0">
                <a:latin typeface="Candara" pitchFamily="34" charset="0"/>
              </a:rPr>
              <a:t>technology literacy with Jumbo. </a:t>
            </a:r>
            <a:endParaRPr lang="en-IN" dirty="0">
              <a:latin typeface="Candara" pitchFamily="34" charset="0"/>
            </a:endParaRPr>
          </a:p>
        </p:txBody>
      </p:sp>
      <p:pic>
        <p:nvPicPr>
          <p:cNvPr id="5" name="Picture 4"/>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298694" y="1498600"/>
            <a:ext cx="5340107" cy="4368800"/>
          </a:xfrm>
          <a:prstGeom prst="rect">
            <a:avLst/>
          </a:prstGeom>
        </p:spPr>
      </p:pic>
    </p:spTree>
    <p:extLst>
      <p:ext uri="{BB962C8B-B14F-4D97-AF65-F5344CB8AC3E}">
        <p14:creationId xmlns="" xmlns:p14="http://schemas.microsoft.com/office/powerpoint/2010/main" val="36299478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017"/>
            <a:ext cx="9144000" cy="6855967"/>
          </a:xfrm>
          <a:prstGeom prst="rect">
            <a:avLst/>
          </a:prstGeom>
        </p:spPr>
      </p:pic>
      <p:pic>
        <p:nvPicPr>
          <p:cNvPr id="8" name="Picture 7" descr="C:\Users\admin\AppData\Local\Temp\Rar$DRa0.574\PJK logo.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699792" y="5930565"/>
            <a:ext cx="3312368" cy="749636"/>
          </a:xfrm>
          <a:prstGeom prst="rect">
            <a:avLst/>
          </a:prstGeom>
        </p:spPr>
      </p:pic>
      <p:pic>
        <p:nvPicPr>
          <p:cNvPr id="12" name="Picture 11" descr="CODING AD final CTC_Final Design.jpg"/>
          <p:cNvPicPr>
            <a:picLocks noChangeAspect="1"/>
          </p:cNvPicPr>
          <p:nvPr/>
        </p:nvPicPr>
        <p:blipFill>
          <a:blip r:embed="rId6"/>
          <a:stretch>
            <a:fillRect/>
          </a:stretch>
        </p:blipFill>
        <p:spPr>
          <a:xfrm>
            <a:off x="1214414" y="357165"/>
            <a:ext cx="7215238" cy="5661373"/>
          </a:xfrm>
          <a:prstGeom prst="rect">
            <a:avLst/>
          </a:prstGeom>
        </p:spPr>
      </p:pic>
    </p:spTree>
    <p:extLst>
      <p:ext uri="{BB962C8B-B14F-4D97-AF65-F5344CB8AC3E}">
        <p14:creationId xmlns="" xmlns:p14="http://schemas.microsoft.com/office/powerpoint/2010/main" val="3629947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54" y="0"/>
            <a:ext cx="9141293" cy="6858000"/>
          </a:xfrm>
          <a:prstGeom prst="rect">
            <a:avLst/>
          </a:prstGeom>
        </p:spPr>
      </p:pic>
      <p:pic>
        <p:nvPicPr>
          <p:cNvPr id="17" name="Picture 1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59227" y="1142984"/>
            <a:ext cx="8056177" cy="4786346"/>
          </a:xfrm>
          <a:prstGeom prst="rect">
            <a:avLst/>
          </a:prstGeom>
        </p:spPr>
      </p:pic>
      <p:pic>
        <p:nvPicPr>
          <p:cNvPr id="13" name="Picture 12" descr="C:\Users\admin\AppData\Local\Temp\Rar$DRa0.574\PJK logo.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699792" y="5930565"/>
            <a:ext cx="3312368" cy="749636"/>
          </a:xfrm>
          <a:prstGeom prst="rect">
            <a:avLst/>
          </a:prstGeom>
        </p:spPr>
      </p:pic>
      <p:sp>
        <p:nvSpPr>
          <p:cNvPr id="2" name="Rectangle 1"/>
          <p:cNvSpPr/>
          <p:nvPr/>
        </p:nvSpPr>
        <p:spPr>
          <a:xfrm>
            <a:off x="1000100" y="2214554"/>
            <a:ext cx="7064755" cy="2800767"/>
          </a:xfrm>
          <a:prstGeom prst="rect">
            <a:avLst/>
          </a:prstGeom>
        </p:spPr>
        <p:txBody>
          <a:bodyPr wrap="none">
            <a:spAutoFit/>
          </a:bodyPr>
          <a:lstStyle/>
          <a:p>
            <a:pPr algn="ctr"/>
            <a:r>
              <a:rPr lang="en-US" sz="4400" b="1" dirty="0" smtClean="0">
                <a:latin typeface="Candara" pitchFamily="34" charset="0"/>
              </a:rPr>
              <a:t>All about  Podar Jumbo Kids </a:t>
            </a:r>
            <a:endParaRPr lang="en-US" sz="4400" b="1" dirty="0" smtClean="0">
              <a:latin typeface="Candara" pitchFamily="34" charset="0"/>
            </a:endParaRPr>
          </a:p>
          <a:p>
            <a:pPr algn="ctr"/>
            <a:r>
              <a:rPr lang="en-US" sz="4400" b="1" dirty="0" smtClean="0">
                <a:latin typeface="Candara" pitchFamily="34" charset="0"/>
              </a:rPr>
              <a:t>Admission </a:t>
            </a:r>
            <a:r>
              <a:rPr lang="en-US" sz="4400" b="1" dirty="0" smtClean="0">
                <a:latin typeface="Candara" pitchFamily="34" charset="0"/>
              </a:rPr>
              <a:t>Kit, Uniforms </a:t>
            </a:r>
            <a:endParaRPr lang="en-US" sz="4400" b="1" dirty="0" smtClean="0">
              <a:latin typeface="Candara" pitchFamily="34" charset="0"/>
            </a:endParaRPr>
          </a:p>
          <a:p>
            <a:pPr algn="ctr"/>
            <a:r>
              <a:rPr lang="en-US" sz="4400" b="1" dirty="0" smtClean="0">
                <a:latin typeface="Candara" pitchFamily="34" charset="0"/>
              </a:rPr>
              <a:t>and </a:t>
            </a:r>
          </a:p>
          <a:p>
            <a:pPr algn="ctr"/>
            <a:r>
              <a:rPr lang="en-US" sz="4400" b="1" dirty="0" smtClean="0">
                <a:latin typeface="Candara" pitchFamily="34" charset="0"/>
              </a:rPr>
              <a:t>Child </a:t>
            </a:r>
            <a:r>
              <a:rPr lang="en-US" sz="4400" b="1" dirty="0" smtClean="0">
                <a:latin typeface="Candara" pitchFamily="34" charset="0"/>
              </a:rPr>
              <a:t>ID card.  </a:t>
            </a:r>
            <a:endParaRPr lang="en-US" sz="4400" b="1" dirty="0">
              <a:solidFill>
                <a:srgbClr val="FF0000"/>
              </a:solidFill>
              <a:latin typeface="Candara" pitchFamily="34" charset="0"/>
            </a:endParaRPr>
          </a:p>
        </p:txBody>
      </p:sp>
    </p:spTree>
    <p:extLst>
      <p:ext uri="{BB962C8B-B14F-4D97-AF65-F5344CB8AC3E}">
        <p14:creationId xmlns="" xmlns:p14="http://schemas.microsoft.com/office/powerpoint/2010/main" val="12008223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017"/>
            <a:ext cx="9144000" cy="6855967"/>
          </a:xfrm>
          <a:prstGeom prst="rect">
            <a:avLst/>
          </a:prstGeom>
        </p:spPr>
      </p:pic>
      <p:pic>
        <p:nvPicPr>
          <p:cNvPr id="8" name="Picture 7" descr="C:\Users\admin\AppData\Local\Temp\Rar$DRa0.574\PJK logo.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699792" y="5930565"/>
            <a:ext cx="3312368" cy="749636"/>
          </a:xfrm>
          <a:prstGeom prst="rect">
            <a:avLst/>
          </a:prstGeom>
        </p:spPr>
      </p:pic>
      <p:sp>
        <p:nvSpPr>
          <p:cNvPr id="6" name="Rectangle 5"/>
          <p:cNvSpPr/>
          <p:nvPr/>
        </p:nvSpPr>
        <p:spPr>
          <a:xfrm>
            <a:off x="714348" y="1107121"/>
            <a:ext cx="7786742" cy="4893647"/>
          </a:xfrm>
          <a:prstGeom prst="rect">
            <a:avLst/>
          </a:prstGeom>
          <a:solidFill>
            <a:schemeClr val="accent6">
              <a:lumMod val="60000"/>
              <a:lumOff val="40000"/>
            </a:schemeClr>
          </a:solidFill>
          <a:ln>
            <a:solidFill>
              <a:schemeClr val="accent2"/>
            </a:solidFill>
          </a:ln>
        </p:spPr>
        <p:txBody>
          <a:bodyPr wrap="square">
            <a:spAutoFit/>
          </a:bodyPr>
          <a:lstStyle/>
          <a:p>
            <a:endParaRPr lang="en-US" dirty="0" smtClean="0">
              <a:latin typeface="Candara" panose="020E0502030303020204" pitchFamily="34" charset="0"/>
            </a:endParaRPr>
          </a:p>
          <a:p>
            <a:r>
              <a:rPr lang="en-US" sz="1600" dirty="0" smtClean="0">
                <a:latin typeface="Candara" panose="020E0502030303020204" pitchFamily="34" charset="0"/>
              </a:rPr>
              <a:t>Dear Parents,</a:t>
            </a:r>
            <a:endParaRPr lang="en-IN" sz="1600" dirty="0" smtClean="0">
              <a:latin typeface="Candara" panose="020E0502030303020204" pitchFamily="34" charset="0"/>
            </a:endParaRPr>
          </a:p>
          <a:p>
            <a:r>
              <a:rPr lang="en-US" sz="1600" dirty="0" smtClean="0">
                <a:latin typeface="Candara" panose="020E0502030303020204" pitchFamily="34" charset="0"/>
              </a:rPr>
              <a:t>Safe and Happy Greetings from Podar Jumbo Kids. </a:t>
            </a:r>
            <a:endParaRPr lang="en-IN" sz="1600" dirty="0" smtClean="0">
              <a:latin typeface="Candara" panose="020E0502030303020204" pitchFamily="34" charset="0"/>
            </a:endParaRPr>
          </a:p>
          <a:p>
            <a:r>
              <a:rPr lang="en-US" sz="1600" dirty="0" smtClean="0">
                <a:latin typeface="Candara" panose="020E0502030303020204" pitchFamily="34" charset="0"/>
              </a:rPr>
              <a:t>We would like to inform you on the process of ordering Podar Jumbo Kids essentials which will be required by your child. In this </a:t>
            </a:r>
            <a:r>
              <a:rPr lang="en-US" sz="1600" dirty="0" err="1" smtClean="0">
                <a:latin typeface="Candara" panose="020E0502030303020204" pitchFamily="34" charset="0"/>
              </a:rPr>
              <a:t>ppt</a:t>
            </a:r>
            <a:r>
              <a:rPr lang="en-US" sz="1600" dirty="0" smtClean="0">
                <a:latin typeface="Candara" panose="020E0502030303020204" pitchFamily="34" charset="0"/>
              </a:rPr>
              <a:t> we will detail out the process of ordering for your easy understanding. </a:t>
            </a:r>
          </a:p>
          <a:p>
            <a:endParaRPr lang="en-US" sz="1600" dirty="0" smtClean="0">
              <a:latin typeface="Candara" panose="020E0502030303020204" pitchFamily="34" charset="0"/>
            </a:endParaRPr>
          </a:p>
          <a:p>
            <a:r>
              <a:rPr lang="en-US" sz="1600" dirty="0" smtClean="0">
                <a:latin typeface="Candara" panose="020E0502030303020204" pitchFamily="34" charset="0"/>
              </a:rPr>
              <a:t>Please study the next slides on the various topics and in case of any further query, please do get in touch with the Headmistress of the Podar Jumbo Kids Centre.</a:t>
            </a:r>
          </a:p>
          <a:p>
            <a:endParaRPr lang="en-US" sz="1600" dirty="0" smtClean="0">
              <a:latin typeface="Candara" panose="020E0502030303020204" pitchFamily="34" charset="0"/>
            </a:endParaRPr>
          </a:p>
          <a:p>
            <a:r>
              <a:rPr lang="en-US" sz="1600" dirty="0" smtClean="0">
                <a:latin typeface="Candara" panose="020E0502030303020204" pitchFamily="34" charset="0"/>
              </a:rPr>
              <a:t>You may start placing your orders online and once the lockdown is lifted  by the Government, the dispatch will be done on priority basis to ensure that the child is ready with the all essentials required at school.</a:t>
            </a:r>
          </a:p>
          <a:p>
            <a:r>
              <a:rPr lang="en-US" sz="1600" dirty="0" smtClean="0">
                <a:latin typeface="Candara" panose="020E0502030303020204" pitchFamily="34" charset="0"/>
              </a:rPr>
              <a:t>Thanking you,</a:t>
            </a:r>
          </a:p>
          <a:p>
            <a:r>
              <a:rPr lang="en-US" sz="1600" dirty="0" smtClean="0">
                <a:latin typeface="Candara" panose="020E0502030303020204" pitchFamily="34" charset="0"/>
              </a:rPr>
              <a:t>Warm Regards,</a:t>
            </a:r>
          </a:p>
          <a:p>
            <a:r>
              <a:rPr lang="en-US" sz="1600" dirty="0" smtClean="0">
                <a:latin typeface="Candara" panose="020E0502030303020204" pitchFamily="34" charset="0"/>
              </a:rPr>
              <a:t>Name of Headmistress</a:t>
            </a:r>
          </a:p>
          <a:p>
            <a:r>
              <a:rPr lang="en-US" sz="1600" dirty="0" smtClean="0">
                <a:latin typeface="Candara" panose="020E0502030303020204" pitchFamily="34" charset="0"/>
              </a:rPr>
              <a:t>Podar Jumbo Kids- Location</a:t>
            </a:r>
          </a:p>
          <a:p>
            <a:r>
              <a:rPr lang="en-US" sz="1600" dirty="0" smtClean="0">
                <a:latin typeface="Candara" panose="020E0502030303020204" pitchFamily="34" charset="0"/>
              </a:rPr>
              <a:t>Contact Number</a:t>
            </a:r>
          </a:p>
          <a:p>
            <a:r>
              <a:rPr lang="en-US" sz="1600" dirty="0" smtClean="0">
                <a:latin typeface="Candara" panose="020E0502030303020204" pitchFamily="34" charset="0"/>
              </a:rPr>
              <a:t>Email id </a:t>
            </a:r>
            <a:endParaRPr lang="en-IN" sz="1600" dirty="0">
              <a:latin typeface="Candara" panose="020E0502030303020204" pitchFamily="34" charset="0"/>
            </a:endParaRPr>
          </a:p>
        </p:txBody>
      </p:sp>
    </p:spTree>
    <p:extLst>
      <p:ext uri="{BB962C8B-B14F-4D97-AF65-F5344CB8AC3E}">
        <p14:creationId xmlns="" xmlns:p14="http://schemas.microsoft.com/office/powerpoint/2010/main" val="3629947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54" y="0"/>
            <a:ext cx="9141293" cy="6858000"/>
          </a:xfrm>
          <a:prstGeom prst="rect">
            <a:avLst/>
          </a:prstGeom>
        </p:spPr>
      </p:pic>
      <p:pic>
        <p:nvPicPr>
          <p:cNvPr id="17" name="Picture 1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59227" y="1142984"/>
            <a:ext cx="8056177" cy="4786346"/>
          </a:xfrm>
          <a:prstGeom prst="rect">
            <a:avLst/>
          </a:prstGeom>
        </p:spPr>
      </p:pic>
      <p:pic>
        <p:nvPicPr>
          <p:cNvPr id="13" name="Picture 12" descr="C:\Users\admin\AppData\Local\Temp\Rar$DRa0.574\PJK logo.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699792" y="5930565"/>
            <a:ext cx="3312368" cy="749636"/>
          </a:xfrm>
          <a:prstGeom prst="rect">
            <a:avLst/>
          </a:prstGeom>
        </p:spPr>
      </p:pic>
      <p:sp>
        <p:nvSpPr>
          <p:cNvPr id="2" name="Rectangle 1"/>
          <p:cNvSpPr/>
          <p:nvPr/>
        </p:nvSpPr>
        <p:spPr>
          <a:xfrm>
            <a:off x="1501993" y="2274838"/>
            <a:ext cx="6140014" cy="2308324"/>
          </a:xfrm>
          <a:prstGeom prst="rect">
            <a:avLst/>
          </a:prstGeom>
        </p:spPr>
        <p:txBody>
          <a:bodyPr wrap="none">
            <a:spAutoFit/>
          </a:bodyPr>
          <a:lstStyle/>
          <a:p>
            <a:pPr algn="ctr"/>
            <a:r>
              <a:rPr lang="en-US" sz="3600" b="1" dirty="0" smtClean="0">
                <a:latin typeface="Candara" pitchFamily="34" charset="0"/>
              </a:rPr>
              <a:t>ADMISSION KIT ORDERING AT</a:t>
            </a:r>
          </a:p>
          <a:p>
            <a:pPr algn="ctr"/>
            <a:r>
              <a:rPr lang="en-US" sz="3600" b="1" dirty="0" smtClean="0">
                <a:latin typeface="Candara" pitchFamily="34" charset="0"/>
              </a:rPr>
              <a:t> PODAR JUMBO KIDS </a:t>
            </a:r>
            <a:endParaRPr lang="en-US" sz="3600" b="1" dirty="0" smtClean="0">
              <a:latin typeface="Candara" pitchFamily="34" charset="0"/>
            </a:endParaRPr>
          </a:p>
          <a:p>
            <a:pPr algn="ctr"/>
            <a:r>
              <a:rPr lang="en-US" sz="3600" b="1" dirty="0" smtClean="0">
                <a:latin typeface="Candara" pitchFamily="34" charset="0"/>
              </a:rPr>
              <a:t>TO </a:t>
            </a:r>
            <a:r>
              <a:rPr lang="en-US" sz="3600" b="1" dirty="0" smtClean="0">
                <a:latin typeface="Candara" pitchFamily="34" charset="0"/>
              </a:rPr>
              <a:t>BE ORDERED ON </a:t>
            </a:r>
            <a:endParaRPr lang="en-US" sz="3600" b="1" dirty="0" smtClean="0">
              <a:latin typeface="Candara" pitchFamily="34" charset="0"/>
            </a:endParaRPr>
          </a:p>
          <a:p>
            <a:pPr algn="ctr"/>
            <a:r>
              <a:rPr lang="en-US" sz="3600" b="1" dirty="0" smtClean="0">
                <a:latin typeface="Candara" pitchFamily="34" charset="0"/>
              </a:rPr>
              <a:t>www.shopforschool.in</a:t>
            </a:r>
            <a:endParaRPr lang="en-US" sz="3600" b="1" dirty="0">
              <a:solidFill>
                <a:srgbClr val="FF0000"/>
              </a:solidFill>
              <a:latin typeface="Candara" pitchFamily="34" charset="0"/>
            </a:endParaRPr>
          </a:p>
        </p:txBody>
      </p:sp>
    </p:spTree>
    <p:extLst>
      <p:ext uri="{BB962C8B-B14F-4D97-AF65-F5344CB8AC3E}">
        <p14:creationId xmlns="" xmlns:p14="http://schemas.microsoft.com/office/powerpoint/2010/main" val="1200822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017"/>
            <a:ext cx="9144000" cy="6855967"/>
          </a:xfrm>
          <a:prstGeom prst="rect">
            <a:avLst/>
          </a:prstGeom>
        </p:spPr>
      </p:pic>
      <p:pic>
        <p:nvPicPr>
          <p:cNvPr id="8" name="Picture 7" descr="C:\Users\admin\AppData\Local\Temp\Rar$DRa0.574\PJK logo.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699792" y="5930565"/>
            <a:ext cx="3312368" cy="749636"/>
          </a:xfrm>
          <a:prstGeom prst="rect">
            <a:avLst/>
          </a:prstGeom>
        </p:spPr>
      </p:pic>
      <p:sp>
        <p:nvSpPr>
          <p:cNvPr id="7" name="Rectangle 6"/>
          <p:cNvSpPr/>
          <p:nvPr/>
        </p:nvSpPr>
        <p:spPr>
          <a:xfrm>
            <a:off x="1357290" y="331753"/>
            <a:ext cx="7215238" cy="461665"/>
          </a:xfrm>
          <a:prstGeom prst="rect">
            <a:avLst/>
          </a:prstGeom>
          <a:solidFill>
            <a:schemeClr val="accent6">
              <a:lumMod val="60000"/>
              <a:lumOff val="40000"/>
            </a:schemeClr>
          </a:solidFill>
          <a:ln>
            <a:solidFill>
              <a:schemeClr val="accent2"/>
            </a:solidFill>
          </a:ln>
        </p:spPr>
        <p:txBody>
          <a:bodyPr wrap="square">
            <a:spAutoFit/>
          </a:bodyPr>
          <a:lstStyle/>
          <a:p>
            <a:pPr algn="ctr"/>
            <a:r>
              <a:rPr lang="en-US" sz="2400" b="1" dirty="0" smtClean="0">
                <a:latin typeface="Candara" panose="020E0502030303020204" pitchFamily="34" charset="0"/>
              </a:rPr>
              <a:t>LEVEL WISE ADMISSION KIT AT PODAR JUMBO KIDS</a:t>
            </a:r>
            <a:endParaRPr lang="en-IN" sz="2400" b="1" dirty="0">
              <a:latin typeface="Candara" panose="020E0502030303020204" pitchFamily="34" charset="0"/>
            </a:endParaRPr>
          </a:p>
        </p:txBody>
      </p:sp>
      <p:sp>
        <p:nvSpPr>
          <p:cNvPr id="9" name="Rounded Rectangle 8"/>
          <p:cNvSpPr/>
          <p:nvPr/>
        </p:nvSpPr>
        <p:spPr>
          <a:xfrm>
            <a:off x="1714480" y="5786454"/>
            <a:ext cx="1154150" cy="33658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latin typeface="Candara" pitchFamily="34" charset="0"/>
              </a:rPr>
              <a:t>Jr.KG</a:t>
            </a:r>
            <a:endParaRPr lang="en-IN" sz="2000" b="1" dirty="0">
              <a:latin typeface="Candara" pitchFamily="34" charset="0"/>
            </a:endParaRPr>
          </a:p>
        </p:txBody>
      </p:sp>
      <p:sp>
        <p:nvSpPr>
          <p:cNvPr id="11" name="Rounded Rectangle 10"/>
          <p:cNvSpPr/>
          <p:nvPr/>
        </p:nvSpPr>
        <p:spPr>
          <a:xfrm>
            <a:off x="1714480" y="3143248"/>
            <a:ext cx="1509965" cy="37960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latin typeface="Candara" pitchFamily="34" charset="0"/>
              </a:rPr>
              <a:t>Playgroup </a:t>
            </a:r>
            <a:endParaRPr lang="en-IN" sz="2000" b="1" dirty="0">
              <a:latin typeface="Candara" pitchFamily="34" charset="0"/>
            </a:endParaRPr>
          </a:p>
        </p:txBody>
      </p:sp>
      <p:sp>
        <p:nvSpPr>
          <p:cNvPr id="12" name="Rounded Rectangle 11"/>
          <p:cNvSpPr/>
          <p:nvPr/>
        </p:nvSpPr>
        <p:spPr>
          <a:xfrm>
            <a:off x="6429388" y="3214686"/>
            <a:ext cx="1243628" cy="31360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latin typeface="Candara" pitchFamily="34" charset="0"/>
              </a:rPr>
              <a:t>Nursery</a:t>
            </a:r>
            <a:endParaRPr lang="en-IN" sz="2000" b="1" dirty="0">
              <a:latin typeface="Candara" pitchFamily="34" charset="0"/>
            </a:endParaRPr>
          </a:p>
        </p:txBody>
      </p:sp>
      <p:sp>
        <p:nvSpPr>
          <p:cNvPr id="13" name="Rounded Rectangle 12"/>
          <p:cNvSpPr/>
          <p:nvPr/>
        </p:nvSpPr>
        <p:spPr>
          <a:xfrm>
            <a:off x="6215074" y="5857892"/>
            <a:ext cx="1243628" cy="33658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latin typeface="Candara" pitchFamily="34" charset="0"/>
              </a:rPr>
              <a:t>Sr.KG</a:t>
            </a:r>
            <a:r>
              <a:rPr lang="en-US" sz="2400" b="1" dirty="0">
                <a:latin typeface="Candara" pitchFamily="34" charset="0"/>
              </a:rPr>
              <a:t> </a:t>
            </a:r>
            <a:endParaRPr lang="en-IN" sz="2400" b="1" dirty="0">
              <a:latin typeface="Candara"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429256" y="1000108"/>
            <a:ext cx="3050310" cy="2116755"/>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286380" y="3714752"/>
            <a:ext cx="3050309" cy="2058457"/>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41932" y="3643314"/>
            <a:ext cx="3030002" cy="2058457"/>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71538" y="1071546"/>
            <a:ext cx="2857520" cy="2010196"/>
          </a:xfrm>
          <a:prstGeom prst="rect">
            <a:avLst/>
          </a:prstGeom>
        </p:spPr>
      </p:pic>
    </p:spTree>
    <p:extLst>
      <p:ext uri="{BB962C8B-B14F-4D97-AF65-F5344CB8AC3E}">
        <p14:creationId xmlns="" xmlns:p14="http://schemas.microsoft.com/office/powerpoint/2010/main" val="36299478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707" y="0"/>
            <a:ext cx="9141293" cy="6858000"/>
          </a:xfrm>
          <a:prstGeom prst="rect">
            <a:avLst/>
          </a:prstGeom>
        </p:spPr>
      </p:pic>
      <p:pic>
        <p:nvPicPr>
          <p:cNvPr id="17" name="Picture 1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16417" y="285729"/>
            <a:ext cx="7913301" cy="857256"/>
          </a:xfrm>
          <a:prstGeom prst="rect">
            <a:avLst/>
          </a:prstGeom>
        </p:spPr>
      </p:pic>
      <p:pic>
        <p:nvPicPr>
          <p:cNvPr id="13" name="Picture 12" descr="C:\Users\admin\AppData\Local\Temp\Rar$DRa0.574\PJK logo.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045582" y="5930565"/>
            <a:ext cx="3312368" cy="749636"/>
          </a:xfrm>
          <a:prstGeom prst="rect">
            <a:avLst/>
          </a:prstGeom>
        </p:spPr>
      </p:pic>
      <p:sp>
        <p:nvSpPr>
          <p:cNvPr id="8" name="Rectangle 7"/>
          <p:cNvSpPr/>
          <p:nvPr/>
        </p:nvSpPr>
        <p:spPr>
          <a:xfrm>
            <a:off x="2285984" y="428604"/>
            <a:ext cx="4572000" cy="707886"/>
          </a:xfrm>
          <a:prstGeom prst="rect">
            <a:avLst/>
          </a:prstGeom>
        </p:spPr>
        <p:txBody>
          <a:bodyPr>
            <a:spAutoFit/>
          </a:bodyPr>
          <a:lstStyle/>
          <a:p>
            <a:pPr algn="ctr"/>
            <a:r>
              <a:rPr lang="en-US" sz="2000" b="1" dirty="0" smtClean="0">
                <a:latin typeface="Candara" pitchFamily="34" charset="0"/>
              </a:rPr>
              <a:t>Steps to order Admission Kit from www.shopforschool.in </a:t>
            </a:r>
            <a:endParaRPr lang="en-IN" sz="2000" dirty="0">
              <a:latin typeface="Candara" pitchFamily="34" charset="0"/>
            </a:endParaRPr>
          </a:p>
        </p:txBody>
      </p:sp>
      <p:sp>
        <p:nvSpPr>
          <p:cNvPr id="9" name="Rounded Rectangle 8"/>
          <p:cNvSpPr/>
          <p:nvPr/>
        </p:nvSpPr>
        <p:spPr>
          <a:xfrm>
            <a:off x="571472" y="1285860"/>
            <a:ext cx="3550980" cy="5715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dirty="0">
                <a:latin typeface="Candara" pitchFamily="34" charset="0"/>
              </a:rPr>
              <a:t>1. Log in to website shopforschool.in </a:t>
            </a:r>
            <a:endParaRPr lang="en-IN" sz="2000" b="1" dirty="0">
              <a:latin typeface="Candara" pitchFamily="34" charset="0"/>
            </a:endParaRPr>
          </a:p>
        </p:txBody>
      </p:sp>
      <p:sp>
        <p:nvSpPr>
          <p:cNvPr id="10" name="Rounded Rectangle 9"/>
          <p:cNvSpPr/>
          <p:nvPr/>
        </p:nvSpPr>
        <p:spPr>
          <a:xfrm>
            <a:off x="520954" y="3832400"/>
            <a:ext cx="4051046" cy="8843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latin typeface="Candara" pitchFamily="34" charset="0"/>
              </a:rPr>
              <a:t>2</a:t>
            </a:r>
            <a:r>
              <a:rPr lang="en-US" b="1" dirty="0">
                <a:latin typeface="Candara" pitchFamily="34" charset="0"/>
              </a:rPr>
              <a:t>. Select the territory and  </a:t>
            </a:r>
            <a:r>
              <a:rPr lang="en-US" b="1" dirty="0" smtClean="0">
                <a:latin typeface="Candara" pitchFamily="34" charset="0"/>
              </a:rPr>
              <a:t>Podar Jumbo Kids </a:t>
            </a:r>
            <a:r>
              <a:rPr lang="en-US" b="1" dirty="0" err="1" smtClean="0">
                <a:latin typeface="Candara" pitchFamily="34" charset="0"/>
              </a:rPr>
              <a:t>centre</a:t>
            </a:r>
            <a:r>
              <a:rPr lang="en-US" b="1" dirty="0" smtClean="0">
                <a:latin typeface="Candara" pitchFamily="34" charset="0"/>
              </a:rPr>
              <a:t> your </a:t>
            </a:r>
            <a:r>
              <a:rPr lang="en-US" b="1" dirty="0">
                <a:latin typeface="Candara" pitchFamily="34" charset="0"/>
              </a:rPr>
              <a:t>child is enrolled in in order to place the order </a:t>
            </a:r>
            <a:endParaRPr lang="en-IN" b="1" dirty="0">
              <a:latin typeface="Candara" pitchFamily="34" charset="0"/>
            </a:endParaRPr>
          </a:p>
        </p:txBody>
      </p:sp>
      <p:sp>
        <p:nvSpPr>
          <p:cNvPr id="11" name="Rounded Rectangle 10"/>
          <p:cNvSpPr/>
          <p:nvPr/>
        </p:nvSpPr>
        <p:spPr>
          <a:xfrm>
            <a:off x="4949446" y="1320754"/>
            <a:ext cx="3980272" cy="893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latin typeface="Candara" pitchFamily="34" charset="0"/>
              </a:rPr>
              <a:t>3. Select the Level </a:t>
            </a:r>
            <a:r>
              <a:rPr lang="en-US" b="1" dirty="0" smtClean="0">
                <a:latin typeface="Candara" pitchFamily="34" charset="0"/>
              </a:rPr>
              <a:t>for which you need to order the admission kit for your child and place the order </a:t>
            </a:r>
            <a:endParaRPr lang="en-IN" b="1" dirty="0">
              <a:latin typeface="Candara" pitchFamily="34" charset="0"/>
            </a:endParaRPr>
          </a:p>
        </p:txBody>
      </p:sp>
      <p:sp>
        <p:nvSpPr>
          <p:cNvPr id="12" name="Rounded Rectangle 11"/>
          <p:cNvSpPr/>
          <p:nvPr/>
        </p:nvSpPr>
        <p:spPr>
          <a:xfrm>
            <a:off x="4929190" y="4071942"/>
            <a:ext cx="3857652" cy="5726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dirty="0">
                <a:latin typeface="Candara" pitchFamily="34" charset="0"/>
              </a:rPr>
              <a:t>4. Make the payment by using Net banking, Credit /Debit cards </a:t>
            </a:r>
            <a:endParaRPr lang="en-IN" sz="2000" b="1" dirty="0">
              <a:latin typeface="Candara" pitchFamily="34" charset="0"/>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614139" y="1962377"/>
            <a:ext cx="1314787" cy="1717808"/>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1571603" y="4786322"/>
            <a:ext cx="1428760" cy="1794179"/>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429388" y="4786322"/>
            <a:ext cx="1357322" cy="1831402"/>
          </a:xfrm>
          <a:prstGeom prst="rect">
            <a:avLst/>
          </a:prstGeom>
          <a:ln w="12700">
            <a:solidFill>
              <a:schemeClr val="tx1"/>
            </a:solidFill>
          </a:ln>
        </p:spPr>
      </p:pic>
      <p:pic>
        <p:nvPicPr>
          <p:cNvPr id="20" name="Picture 19"/>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6357950" y="2285992"/>
            <a:ext cx="1428760" cy="17358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2008223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017"/>
            <a:ext cx="9144000" cy="6855967"/>
          </a:xfrm>
          <a:prstGeom prst="rect">
            <a:avLst/>
          </a:prstGeom>
        </p:spPr>
      </p:pic>
      <p:pic>
        <p:nvPicPr>
          <p:cNvPr id="8" name="Picture 7" descr="C:\Users\admin\AppData\Local\Temp\Rar$DRa0.574\PJK logo.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699792" y="5930565"/>
            <a:ext cx="3312368" cy="749636"/>
          </a:xfrm>
          <a:prstGeom prst="rect">
            <a:avLst/>
          </a:prstGeom>
        </p:spPr>
      </p:pic>
      <p:sp>
        <p:nvSpPr>
          <p:cNvPr id="7" name="Rectangle 6"/>
          <p:cNvSpPr/>
          <p:nvPr/>
        </p:nvSpPr>
        <p:spPr>
          <a:xfrm>
            <a:off x="1357290" y="331753"/>
            <a:ext cx="7215238" cy="830997"/>
          </a:xfrm>
          <a:prstGeom prst="rect">
            <a:avLst/>
          </a:prstGeom>
          <a:solidFill>
            <a:schemeClr val="accent6">
              <a:lumMod val="60000"/>
              <a:lumOff val="40000"/>
            </a:schemeClr>
          </a:solidFill>
          <a:ln>
            <a:solidFill>
              <a:schemeClr val="accent2"/>
            </a:solidFill>
          </a:ln>
        </p:spPr>
        <p:txBody>
          <a:bodyPr wrap="square">
            <a:spAutoFit/>
          </a:bodyPr>
          <a:lstStyle/>
          <a:p>
            <a:pPr algn="ctr"/>
            <a:r>
              <a:rPr lang="en-US" sz="2400" b="1" dirty="0" smtClean="0">
                <a:latin typeface="Candara" panose="020E0502030303020204" pitchFamily="34" charset="0"/>
              </a:rPr>
              <a:t>ADMISSION KIT ITEMS TO BE SUBMITTED TO SCHOOL ON REOPENING </a:t>
            </a:r>
            <a:endParaRPr lang="en-IN" sz="2400" b="1" dirty="0">
              <a:latin typeface="Candara" panose="020E0502030303020204" pitchFamily="34" charset="0"/>
            </a:endParaRPr>
          </a:p>
        </p:txBody>
      </p:sp>
      <p:graphicFrame>
        <p:nvGraphicFramePr>
          <p:cNvPr id="19" name="Diagram 18"/>
          <p:cNvGraphicFramePr/>
          <p:nvPr>
            <p:extLst>
              <p:ext uri="{D42A27DB-BD31-4B8C-83A1-F6EECF244321}">
                <p14:modId xmlns:p14="http://schemas.microsoft.com/office/powerpoint/2010/main" xmlns="" val="4142645975"/>
              </p:ext>
            </p:extLst>
          </p:nvPr>
        </p:nvGraphicFramePr>
        <p:xfrm>
          <a:off x="1169180" y="1885474"/>
          <a:ext cx="7237745" cy="44238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 xmlns:p14="http://schemas.microsoft.com/office/powerpoint/2010/main" val="3629947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54" y="0"/>
            <a:ext cx="9141293" cy="6858000"/>
          </a:xfrm>
          <a:prstGeom prst="rect">
            <a:avLst/>
          </a:prstGeom>
        </p:spPr>
      </p:pic>
      <p:pic>
        <p:nvPicPr>
          <p:cNvPr id="17" name="Picture 1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59227" y="1142984"/>
            <a:ext cx="8056177" cy="4786346"/>
          </a:xfrm>
          <a:prstGeom prst="rect">
            <a:avLst/>
          </a:prstGeom>
        </p:spPr>
      </p:pic>
      <p:pic>
        <p:nvPicPr>
          <p:cNvPr id="13" name="Picture 12" descr="C:\Users\admin\AppData\Local\Temp\Rar$DRa0.574\PJK logo.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699792" y="5930565"/>
            <a:ext cx="3312368" cy="749636"/>
          </a:xfrm>
          <a:prstGeom prst="rect">
            <a:avLst/>
          </a:prstGeom>
        </p:spPr>
      </p:pic>
      <p:sp>
        <p:nvSpPr>
          <p:cNvPr id="2" name="Rectangle 1"/>
          <p:cNvSpPr/>
          <p:nvPr/>
        </p:nvSpPr>
        <p:spPr>
          <a:xfrm>
            <a:off x="1501992" y="2274838"/>
            <a:ext cx="6213279" cy="1323439"/>
          </a:xfrm>
          <a:prstGeom prst="rect">
            <a:avLst/>
          </a:prstGeom>
        </p:spPr>
        <p:txBody>
          <a:bodyPr wrap="square">
            <a:spAutoFit/>
          </a:bodyPr>
          <a:lstStyle/>
          <a:p>
            <a:pPr algn="ctr"/>
            <a:r>
              <a:rPr lang="en-US" sz="4000" b="1" dirty="0" smtClean="0">
                <a:latin typeface="Candara" pitchFamily="34" charset="0"/>
              </a:rPr>
              <a:t>UNIFORM ORDERING AT</a:t>
            </a:r>
          </a:p>
          <a:p>
            <a:pPr algn="ctr"/>
            <a:r>
              <a:rPr lang="en-US" sz="4000" b="1" dirty="0" smtClean="0">
                <a:latin typeface="Candara" pitchFamily="34" charset="0"/>
              </a:rPr>
              <a:t> PODAR JUMBO KIDS</a:t>
            </a:r>
          </a:p>
        </p:txBody>
      </p:sp>
    </p:spTree>
    <p:extLst>
      <p:ext uri="{BB962C8B-B14F-4D97-AF65-F5344CB8AC3E}">
        <p14:creationId xmlns="" xmlns:p14="http://schemas.microsoft.com/office/powerpoint/2010/main" val="12008223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017"/>
            <a:ext cx="9144000" cy="6855967"/>
          </a:xfrm>
          <a:prstGeom prst="rect">
            <a:avLst/>
          </a:prstGeom>
        </p:spPr>
      </p:pic>
      <p:sp>
        <p:nvSpPr>
          <p:cNvPr id="11" name="Rectangle 10"/>
          <p:cNvSpPr/>
          <p:nvPr/>
        </p:nvSpPr>
        <p:spPr>
          <a:xfrm>
            <a:off x="118017" y="3409695"/>
            <a:ext cx="8907966" cy="60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895600" y="6007640"/>
            <a:ext cx="2971800" cy="672560"/>
          </a:xfrm>
          <a:prstGeom prst="rect">
            <a:avLst/>
          </a:prstGeom>
        </p:spPr>
      </p:pic>
      <p:sp>
        <p:nvSpPr>
          <p:cNvPr id="13" name="TextBox 6"/>
          <p:cNvSpPr txBox="1"/>
          <p:nvPr/>
        </p:nvSpPr>
        <p:spPr>
          <a:xfrm>
            <a:off x="285720" y="1643051"/>
            <a:ext cx="8643998" cy="646331"/>
          </a:xfrm>
          <a:prstGeom prst="rect">
            <a:avLst/>
          </a:prstGeom>
          <a:solidFill>
            <a:schemeClr val="bg1"/>
          </a:solidFill>
          <a:ln>
            <a:solidFill>
              <a:schemeClr val="accent1">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smtClean="0">
                <a:solidFill>
                  <a:schemeClr val="tx2"/>
                </a:solidFill>
              </a:rPr>
              <a:t>NURTURING CHILDREN SINCE 2000</a:t>
            </a:r>
            <a:endParaRPr lang="en-US" sz="3600" b="1" dirty="0">
              <a:ln w="10541" cmpd="sng">
                <a:solidFill>
                  <a:schemeClr val="accent1">
                    <a:shade val="88000"/>
                    <a:satMod val="110000"/>
                  </a:schemeClr>
                </a:solidFill>
                <a:prstDash val="solid"/>
              </a:ln>
              <a:solidFill>
                <a:schemeClr val="tx2"/>
              </a:solidFill>
            </a:endParaRPr>
          </a:p>
        </p:txBody>
      </p:sp>
      <p:pic>
        <p:nvPicPr>
          <p:cNvPr id="14" name="Picture 7" descr="C:\Users\admin\AppData\Local\Temp\Rar$DRa0.574\PJK logo.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29058" y="214290"/>
            <a:ext cx="1539749" cy="114300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ubtitle 2"/>
          <p:cNvSpPr>
            <a:spLocks noGrp="1"/>
          </p:cNvSpPr>
          <p:nvPr>
            <p:ph type="subTitle" idx="1"/>
          </p:nvPr>
        </p:nvSpPr>
        <p:spPr>
          <a:xfrm>
            <a:off x="285720" y="3500438"/>
            <a:ext cx="8643998" cy="2286016"/>
          </a:xfrm>
        </p:spPr>
        <p:style>
          <a:lnRef idx="0">
            <a:schemeClr val="accent3"/>
          </a:lnRef>
          <a:fillRef idx="3">
            <a:schemeClr val="accent3"/>
          </a:fillRef>
          <a:effectRef idx="3">
            <a:schemeClr val="accent3"/>
          </a:effectRef>
          <a:fontRef idx="minor">
            <a:schemeClr val="lt1"/>
          </a:fontRef>
        </p:style>
        <p:txBody>
          <a:bodyPr>
            <a:noAutofit/>
          </a:bodyPr>
          <a:lstStyle/>
          <a:p>
            <a:r>
              <a:rPr lang="en-US" b="1" dirty="0">
                <a:solidFill>
                  <a:schemeClr val="tx2"/>
                </a:solidFill>
                <a:latin typeface="Candara" pitchFamily="34" charset="0"/>
              </a:rPr>
              <a:t>More than </a:t>
            </a:r>
            <a:r>
              <a:rPr lang="en-US" b="1" dirty="0" smtClean="0">
                <a:solidFill>
                  <a:schemeClr val="tx2"/>
                </a:solidFill>
                <a:latin typeface="Candara" pitchFamily="34" charset="0"/>
              </a:rPr>
              <a:t>490  </a:t>
            </a:r>
            <a:r>
              <a:rPr lang="en-US" b="1" dirty="0">
                <a:solidFill>
                  <a:schemeClr val="tx2"/>
                </a:solidFill>
                <a:latin typeface="Candara" pitchFamily="34" charset="0"/>
              </a:rPr>
              <a:t>CENTRES </a:t>
            </a:r>
          </a:p>
          <a:p>
            <a:r>
              <a:rPr lang="en-US" b="1" dirty="0">
                <a:solidFill>
                  <a:schemeClr val="tx2"/>
                </a:solidFill>
                <a:latin typeface="Candara" pitchFamily="34" charset="0"/>
              </a:rPr>
              <a:t>IN MORE THAN </a:t>
            </a:r>
            <a:r>
              <a:rPr lang="en-US" b="1" dirty="0" smtClean="0">
                <a:solidFill>
                  <a:schemeClr val="tx2"/>
                </a:solidFill>
                <a:latin typeface="Candara" pitchFamily="34" charset="0"/>
              </a:rPr>
              <a:t>25 </a:t>
            </a:r>
            <a:r>
              <a:rPr lang="en-US" b="1" dirty="0">
                <a:solidFill>
                  <a:schemeClr val="tx2"/>
                </a:solidFill>
                <a:latin typeface="Candara" pitchFamily="34" charset="0"/>
              </a:rPr>
              <a:t>STATES IN INDIA</a:t>
            </a:r>
          </a:p>
          <a:p>
            <a:r>
              <a:rPr lang="en-US" b="1" dirty="0">
                <a:solidFill>
                  <a:schemeClr val="tx2"/>
                </a:solidFill>
                <a:latin typeface="Candara" pitchFamily="34" charset="0"/>
              </a:rPr>
              <a:t>Total- </a:t>
            </a:r>
            <a:r>
              <a:rPr lang="en-US" b="1" dirty="0" smtClean="0">
                <a:solidFill>
                  <a:schemeClr val="tx2"/>
                </a:solidFill>
                <a:latin typeface="Candara" pitchFamily="34" charset="0"/>
              </a:rPr>
              <a:t>455,000 </a:t>
            </a:r>
            <a:r>
              <a:rPr lang="en-US" b="1" dirty="0">
                <a:solidFill>
                  <a:schemeClr val="tx2"/>
                </a:solidFill>
                <a:latin typeface="Candara" pitchFamily="34" charset="0"/>
              </a:rPr>
              <a:t>children in </a:t>
            </a:r>
            <a:r>
              <a:rPr lang="en-US" b="1" dirty="0" smtClean="0">
                <a:solidFill>
                  <a:schemeClr val="tx2"/>
                </a:solidFill>
                <a:latin typeface="Candara" pitchFamily="34" charset="0"/>
              </a:rPr>
              <a:t>PJK</a:t>
            </a:r>
          </a:p>
          <a:p>
            <a:r>
              <a:rPr lang="en-US" b="1" dirty="0" smtClean="0">
                <a:solidFill>
                  <a:schemeClr val="tx2"/>
                </a:solidFill>
                <a:latin typeface="Candara" pitchFamily="34" charset="0"/>
              </a:rPr>
              <a:t>3 centers in UAE- Dubai-</a:t>
            </a:r>
            <a:r>
              <a:rPr lang="en-US" b="1" dirty="0" err="1" smtClean="0">
                <a:solidFill>
                  <a:schemeClr val="tx2"/>
                </a:solidFill>
                <a:latin typeface="Candara" pitchFamily="34" charset="0"/>
              </a:rPr>
              <a:t>Sharjah</a:t>
            </a:r>
            <a:r>
              <a:rPr lang="en-US" b="1" dirty="0" smtClean="0">
                <a:solidFill>
                  <a:schemeClr val="tx2"/>
                </a:solidFill>
                <a:latin typeface="Candara" pitchFamily="34" charset="0"/>
              </a:rPr>
              <a:t> </a:t>
            </a:r>
            <a:endParaRPr lang="en-US" sz="2400" b="1" dirty="0">
              <a:solidFill>
                <a:schemeClr val="tx2"/>
              </a:solidFill>
              <a:latin typeface="Candara" pitchFamily="34" charset="0"/>
            </a:endParaRPr>
          </a:p>
          <a:p>
            <a:endParaRPr lang="en-US" sz="3600" b="1" dirty="0">
              <a:solidFill>
                <a:srgbClr val="FFFF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p14:dur="0" advClick="0">
        <p:sndAc>
          <p:stSnd>
            <p:snd r:embed="rId10" name="arrow.wav"/>
          </p:stSnd>
        </p:sndAc>
      </p:transition>
    </mc:Choice>
    <mc:Fallback>
      <p:transition advClick="0">
        <p:sndAc>
          <p:stSnd>
            <p:snd r:embed="rId3" name="arrow.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017"/>
            <a:ext cx="9144000" cy="6855967"/>
          </a:xfrm>
          <a:prstGeom prst="rect">
            <a:avLst/>
          </a:prstGeom>
        </p:spPr>
      </p:pic>
      <p:pic>
        <p:nvPicPr>
          <p:cNvPr id="8" name="Picture 7" descr="C:\Users\admin\AppData\Local\Temp\Rar$DRa0.574\PJK logo.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699792" y="5930565"/>
            <a:ext cx="3312368" cy="749636"/>
          </a:xfrm>
          <a:prstGeom prst="rect">
            <a:avLst/>
          </a:prstGeom>
        </p:spPr>
      </p:pic>
      <p:sp>
        <p:nvSpPr>
          <p:cNvPr id="7" name="Rectangle 6"/>
          <p:cNvSpPr/>
          <p:nvPr/>
        </p:nvSpPr>
        <p:spPr>
          <a:xfrm>
            <a:off x="1357290" y="331753"/>
            <a:ext cx="7215238" cy="1200329"/>
          </a:xfrm>
          <a:prstGeom prst="rect">
            <a:avLst/>
          </a:prstGeom>
          <a:solidFill>
            <a:schemeClr val="accent6">
              <a:lumMod val="60000"/>
              <a:lumOff val="40000"/>
            </a:schemeClr>
          </a:solidFill>
          <a:ln>
            <a:solidFill>
              <a:schemeClr val="accent2"/>
            </a:solidFill>
          </a:ln>
        </p:spPr>
        <p:txBody>
          <a:bodyPr wrap="square">
            <a:spAutoFit/>
          </a:bodyPr>
          <a:lstStyle/>
          <a:p>
            <a:pPr algn="ctr"/>
            <a:r>
              <a:rPr lang="en-US" sz="2400" b="1" dirty="0" smtClean="0">
                <a:latin typeface="Candara" pitchFamily="34" charset="0"/>
              </a:rPr>
              <a:t>Uniform and other Accessories at </a:t>
            </a:r>
            <a:br>
              <a:rPr lang="en-US" sz="2400" b="1" dirty="0" smtClean="0">
                <a:latin typeface="Candara" pitchFamily="34" charset="0"/>
              </a:rPr>
            </a:br>
            <a:r>
              <a:rPr lang="en-US" sz="2400" b="1" dirty="0" smtClean="0">
                <a:latin typeface="Candara" pitchFamily="34" charset="0"/>
              </a:rPr>
              <a:t>Podar Jumbo Kids  </a:t>
            </a:r>
            <a:r>
              <a:rPr lang="en-IN" sz="2400" dirty="0" smtClean="0">
                <a:latin typeface="Candara" pitchFamily="34" charset="0"/>
              </a:rPr>
              <a:t>to be ordered online  from our website  </a:t>
            </a:r>
            <a:r>
              <a:rPr lang="en-US" sz="2400" b="1" dirty="0" smtClean="0">
                <a:latin typeface="Candara" pitchFamily="34" charset="0"/>
              </a:rPr>
              <a:t>www.shopforschool.in</a:t>
            </a:r>
            <a:endParaRPr lang="en-IN" sz="2400" b="1" dirty="0">
              <a:latin typeface="Candara" panose="020E0502030303020204" pitchFamily="34" charset="0"/>
            </a:endParaRPr>
          </a:p>
        </p:txBody>
      </p:sp>
      <p:pic>
        <p:nvPicPr>
          <p:cNvPr id="9" name="Picture 2"/>
          <p:cNvPicPr>
            <a:picLocks noChangeAspect="1" noChangeArrowheads="1"/>
          </p:cNvPicPr>
          <p:nvPr/>
        </p:nvPicPr>
        <p:blipFill>
          <a:blip r:embed="rId6" cstate="print"/>
          <a:srcRect/>
          <a:stretch>
            <a:fillRect/>
          </a:stretch>
        </p:blipFill>
        <p:spPr bwMode="auto">
          <a:xfrm>
            <a:off x="1714480" y="1714488"/>
            <a:ext cx="1077242" cy="1436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6"/>
          <p:cNvPicPr>
            <a:picLocks noChangeAspect="1" noChangeArrowheads="1"/>
          </p:cNvPicPr>
          <p:nvPr/>
        </p:nvPicPr>
        <p:blipFill>
          <a:blip r:embed="rId7" cstate="print"/>
          <a:srcRect/>
          <a:stretch>
            <a:fillRect/>
          </a:stretch>
        </p:blipFill>
        <p:spPr bwMode="auto">
          <a:xfrm>
            <a:off x="428596" y="1714488"/>
            <a:ext cx="1163434" cy="14143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3"/>
          <p:cNvPicPr>
            <a:picLocks noChangeAspect="1" noChangeArrowheads="1"/>
          </p:cNvPicPr>
          <p:nvPr/>
        </p:nvPicPr>
        <p:blipFill>
          <a:blip r:embed="rId8" cstate="print"/>
          <a:srcRect/>
          <a:stretch>
            <a:fillRect/>
          </a:stretch>
        </p:blipFill>
        <p:spPr bwMode="auto">
          <a:xfrm>
            <a:off x="6929454" y="1714488"/>
            <a:ext cx="1188092" cy="1583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2"/>
          <p:cNvPicPr>
            <a:picLocks noChangeAspect="1" noChangeArrowheads="1"/>
          </p:cNvPicPr>
          <p:nvPr/>
        </p:nvPicPr>
        <p:blipFill>
          <a:blip r:embed="rId9" cstate="print"/>
          <a:srcRect/>
          <a:stretch>
            <a:fillRect/>
          </a:stretch>
        </p:blipFill>
        <p:spPr bwMode="auto">
          <a:xfrm>
            <a:off x="3240837" y="1643050"/>
            <a:ext cx="1116849" cy="1488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3"/>
          <p:cNvPicPr>
            <a:picLocks noChangeAspect="1" noChangeArrowheads="1"/>
          </p:cNvPicPr>
          <p:nvPr/>
        </p:nvPicPr>
        <p:blipFill>
          <a:blip r:embed="rId10" cstate="print"/>
          <a:srcRect/>
          <a:stretch>
            <a:fillRect/>
          </a:stretch>
        </p:blipFill>
        <p:spPr bwMode="auto">
          <a:xfrm>
            <a:off x="4643438" y="1714488"/>
            <a:ext cx="1195972" cy="1428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2"/>
          <p:cNvPicPr>
            <a:picLocks noChangeAspect="1" noChangeArrowheads="1"/>
          </p:cNvPicPr>
          <p:nvPr/>
        </p:nvPicPr>
        <p:blipFill>
          <a:blip r:embed="rId11" cstate="print"/>
          <a:srcRect/>
          <a:stretch>
            <a:fillRect/>
          </a:stretch>
        </p:blipFill>
        <p:spPr bwMode="auto">
          <a:xfrm>
            <a:off x="3428992" y="4000504"/>
            <a:ext cx="1350326" cy="1433630"/>
          </a:xfrm>
          <a:prstGeom prst="rect">
            <a:avLst/>
          </a:prstGeom>
          <a:noFill/>
          <a:ln w="9525">
            <a:solidFill>
              <a:schemeClr val="tx1"/>
            </a:solidFill>
            <a:miter lim="800000"/>
            <a:headEnd/>
            <a:tailEnd/>
          </a:ln>
          <a:effectLst/>
        </p:spPr>
      </p:pic>
      <p:pic>
        <p:nvPicPr>
          <p:cNvPr id="16" name="Picture 2"/>
          <p:cNvPicPr>
            <a:picLocks noChangeAspect="1" noChangeArrowheads="1"/>
          </p:cNvPicPr>
          <p:nvPr/>
        </p:nvPicPr>
        <p:blipFill>
          <a:blip r:embed="rId12" cstate="print"/>
          <a:srcRect/>
          <a:stretch>
            <a:fillRect/>
          </a:stretch>
        </p:blipFill>
        <p:spPr bwMode="auto">
          <a:xfrm>
            <a:off x="5472840" y="3857628"/>
            <a:ext cx="1242300" cy="1656184"/>
          </a:xfrm>
          <a:prstGeom prst="rect">
            <a:avLst/>
          </a:prstGeom>
          <a:noFill/>
          <a:ln w="9525">
            <a:solidFill>
              <a:schemeClr val="tx1"/>
            </a:solidFill>
            <a:miter lim="800000"/>
            <a:headEnd/>
            <a:tailEnd/>
          </a:ln>
          <a:effectLst/>
        </p:spPr>
      </p:pic>
      <p:pic>
        <p:nvPicPr>
          <p:cNvPr id="18" name="Picture 2"/>
          <p:cNvPicPr>
            <a:picLocks noChangeAspect="1" noChangeArrowheads="1"/>
          </p:cNvPicPr>
          <p:nvPr/>
        </p:nvPicPr>
        <p:blipFill>
          <a:blip r:embed="rId13" cstate="print"/>
          <a:srcRect/>
          <a:stretch>
            <a:fillRect/>
          </a:stretch>
        </p:blipFill>
        <p:spPr bwMode="auto">
          <a:xfrm>
            <a:off x="500034" y="4071942"/>
            <a:ext cx="1248999" cy="1464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2"/>
          <p:cNvPicPr>
            <a:picLocks noChangeAspect="1" noChangeArrowheads="1"/>
          </p:cNvPicPr>
          <p:nvPr/>
        </p:nvPicPr>
        <p:blipFill>
          <a:blip r:embed="rId14" cstate="print"/>
          <a:srcRect/>
          <a:stretch>
            <a:fillRect/>
          </a:stretch>
        </p:blipFill>
        <p:spPr bwMode="auto">
          <a:xfrm>
            <a:off x="1928794" y="4071942"/>
            <a:ext cx="1070491" cy="1427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ounded Rectangle 20"/>
          <p:cNvSpPr/>
          <p:nvPr/>
        </p:nvSpPr>
        <p:spPr>
          <a:xfrm>
            <a:off x="785786" y="3429000"/>
            <a:ext cx="1526467" cy="35531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smtClean="0">
                <a:latin typeface="Candara" pitchFamily="34" charset="0"/>
              </a:rPr>
              <a:t>Girls uniform </a:t>
            </a:r>
            <a:endParaRPr lang="en-IN" b="1" dirty="0">
              <a:latin typeface="Candara" pitchFamily="34" charset="0"/>
            </a:endParaRPr>
          </a:p>
        </p:txBody>
      </p:sp>
      <p:sp>
        <p:nvSpPr>
          <p:cNvPr id="22" name="Rounded Rectangle 21"/>
          <p:cNvSpPr/>
          <p:nvPr/>
        </p:nvSpPr>
        <p:spPr>
          <a:xfrm>
            <a:off x="857224" y="5715016"/>
            <a:ext cx="1716595" cy="28829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smtClean="0">
                <a:latin typeface="Candara" pitchFamily="34" charset="0"/>
              </a:rPr>
              <a:t>Boys uniform </a:t>
            </a:r>
            <a:endParaRPr lang="en-IN" sz="2000" b="1" dirty="0">
              <a:latin typeface="Candara" pitchFamily="34" charset="0"/>
            </a:endParaRPr>
          </a:p>
        </p:txBody>
      </p:sp>
      <p:sp>
        <p:nvSpPr>
          <p:cNvPr id="23" name="Rounded Rectangle 22"/>
          <p:cNvSpPr/>
          <p:nvPr/>
        </p:nvSpPr>
        <p:spPr>
          <a:xfrm>
            <a:off x="3000364" y="3357562"/>
            <a:ext cx="1462333" cy="31200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smtClean="0">
                <a:latin typeface="Candara" pitchFamily="34" charset="0"/>
              </a:rPr>
              <a:t>Sweat Shirt  </a:t>
            </a:r>
            <a:endParaRPr lang="en-IN" b="1" dirty="0">
              <a:latin typeface="Candara" pitchFamily="34" charset="0"/>
            </a:endParaRPr>
          </a:p>
        </p:txBody>
      </p:sp>
      <p:sp>
        <p:nvSpPr>
          <p:cNvPr id="24" name="Rounded Rectangle 23"/>
          <p:cNvSpPr/>
          <p:nvPr/>
        </p:nvSpPr>
        <p:spPr>
          <a:xfrm>
            <a:off x="4643438" y="3286124"/>
            <a:ext cx="1278705" cy="22703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smtClean="0">
                <a:latin typeface="Candara" pitchFamily="34" charset="0"/>
              </a:rPr>
              <a:t>Track pant</a:t>
            </a:r>
            <a:endParaRPr lang="en-IN" b="1" dirty="0">
              <a:latin typeface="Candara" pitchFamily="34" charset="0"/>
            </a:endParaRPr>
          </a:p>
        </p:txBody>
      </p:sp>
      <p:sp>
        <p:nvSpPr>
          <p:cNvPr id="25" name="Rounded Rectangle 24"/>
          <p:cNvSpPr/>
          <p:nvPr/>
        </p:nvSpPr>
        <p:spPr>
          <a:xfrm>
            <a:off x="6929454" y="3429000"/>
            <a:ext cx="1147643" cy="720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smtClean="0">
                <a:latin typeface="Candara" pitchFamily="34" charset="0"/>
              </a:rPr>
              <a:t>Cycling shorts</a:t>
            </a:r>
            <a:endParaRPr lang="en-IN" sz="2000" b="1" dirty="0">
              <a:latin typeface="Candara" pitchFamily="34" charset="0"/>
            </a:endParaRPr>
          </a:p>
        </p:txBody>
      </p:sp>
      <p:sp>
        <p:nvSpPr>
          <p:cNvPr id="26" name="Rounded Rectangle 25"/>
          <p:cNvSpPr/>
          <p:nvPr/>
        </p:nvSpPr>
        <p:spPr>
          <a:xfrm>
            <a:off x="3643306" y="5500702"/>
            <a:ext cx="901107" cy="35555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smtClean="0">
                <a:latin typeface="Candara" pitchFamily="34" charset="0"/>
              </a:rPr>
              <a:t>Cap</a:t>
            </a:r>
            <a:endParaRPr lang="en-IN" sz="2000" b="1" dirty="0">
              <a:latin typeface="Candara" pitchFamily="34" charset="0"/>
            </a:endParaRPr>
          </a:p>
        </p:txBody>
      </p:sp>
      <p:sp>
        <p:nvSpPr>
          <p:cNvPr id="27" name="Rounded Rectangle 26"/>
          <p:cNvSpPr/>
          <p:nvPr/>
        </p:nvSpPr>
        <p:spPr>
          <a:xfrm>
            <a:off x="6072198" y="5572140"/>
            <a:ext cx="1029871" cy="52702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smtClean="0">
                <a:latin typeface="Candara" pitchFamily="34" charset="0"/>
              </a:rPr>
              <a:t>Floaters</a:t>
            </a:r>
            <a:r>
              <a:rPr lang="en-US" sz="1600" b="1" dirty="0" smtClean="0">
                <a:latin typeface="Candara" pitchFamily="34" charset="0"/>
              </a:rPr>
              <a:t> </a:t>
            </a:r>
            <a:endParaRPr lang="en-IN" sz="1600" b="1" dirty="0">
              <a:latin typeface="Candara" pitchFamily="34" charset="0"/>
            </a:endParaRPr>
          </a:p>
        </p:txBody>
      </p:sp>
    </p:spTree>
    <p:extLst>
      <p:ext uri="{BB962C8B-B14F-4D97-AF65-F5344CB8AC3E}">
        <p14:creationId xmlns="" xmlns:p14="http://schemas.microsoft.com/office/powerpoint/2010/main" val="36299478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54" y="0"/>
            <a:ext cx="9141293" cy="6858000"/>
          </a:xfrm>
          <a:prstGeom prst="rect">
            <a:avLst/>
          </a:prstGeom>
        </p:spPr>
      </p:pic>
      <p:pic>
        <p:nvPicPr>
          <p:cNvPr id="17" name="Picture 1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87823" y="357166"/>
            <a:ext cx="8056177" cy="1071570"/>
          </a:xfrm>
          <a:prstGeom prst="rect">
            <a:avLst/>
          </a:prstGeom>
        </p:spPr>
      </p:pic>
      <p:pic>
        <p:nvPicPr>
          <p:cNvPr id="13" name="Picture 12" descr="C:\Users\admin\AppData\Local\Temp\Rar$DRa0.574\PJK logo.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699792" y="5930565"/>
            <a:ext cx="3312368" cy="749636"/>
          </a:xfrm>
          <a:prstGeom prst="rect">
            <a:avLst/>
          </a:prstGeom>
        </p:spPr>
      </p:pic>
      <p:sp>
        <p:nvSpPr>
          <p:cNvPr id="2" name="Rectangle 1"/>
          <p:cNvSpPr/>
          <p:nvPr/>
        </p:nvSpPr>
        <p:spPr>
          <a:xfrm>
            <a:off x="2143108" y="500042"/>
            <a:ext cx="6143667" cy="830997"/>
          </a:xfrm>
          <a:prstGeom prst="rect">
            <a:avLst/>
          </a:prstGeom>
        </p:spPr>
        <p:txBody>
          <a:bodyPr wrap="square">
            <a:spAutoFit/>
          </a:bodyPr>
          <a:lstStyle/>
          <a:p>
            <a:pPr algn="ctr"/>
            <a:r>
              <a:rPr lang="en-US" sz="2400" b="1" dirty="0" smtClean="0">
                <a:latin typeface="Candara" pitchFamily="34" charset="0"/>
              </a:rPr>
              <a:t>Steps to order Uniform and Accessories from www.shopforschool.in </a:t>
            </a:r>
            <a:endParaRPr lang="en-IN" sz="2400" dirty="0">
              <a:latin typeface="Candara" pitchFamily="34" charset="0"/>
            </a:endParaRPr>
          </a:p>
        </p:txBody>
      </p:sp>
      <p:sp>
        <p:nvSpPr>
          <p:cNvPr id="7" name="Rounded Rectangle 6"/>
          <p:cNvSpPr/>
          <p:nvPr/>
        </p:nvSpPr>
        <p:spPr>
          <a:xfrm>
            <a:off x="521023" y="1461804"/>
            <a:ext cx="3375814" cy="52402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dirty="0" smtClean="0">
                <a:latin typeface="Candara" pitchFamily="34" charset="0"/>
              </a:rPr>
              <a:t>1.Log in to website Shop for school .in </a:t>
            </a:r>
            <a:endParaRPr lang="en-IN" sz="2000" b="1" dirty="0">
              <a:latin typeface="Candara" pitchFamily="34" charset="0"/>
            </a:endParaRPr>
          </a:p>
        </p:txBody>
      </p:sp>
      <p:pic>
        <p:nvPicPr>
          <p:cNvPr id="8" name="Picture 7"/>
          <p:cNvPicPr/>
          <p:nvPr/>
        </p:nvPicPr>
        <p:blipFill>
          <a:blip r:embed="rId7" cstate="print"/>
          <a:stretch>
            <a:fillRect/>
          </a:stretch>
        </p:blipFill>
        <p:spPr>
          <a:xfrm>
            <a:off x="1115166" y="2211493"/>
            <a:ext cx="2106508" cy="1654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ounded Rectangle 8"/>
          <p:cNvSpPr/>
          <p:nvPr/>
        </p:nvSpPr>
        <p:spPr>
          <a:xfrm>
            <a:off x="521022" y="4071942"/>
            <a:ext cx="3693788" cy="7143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b="1" dirty="0" smtClean="0">
                <a:latin typeface="Candara" pitchFamily="34" charset="0"/>
              </a:rPr>
              <a:t>2.Select the territory and school your child is enrolled in in order to place the order </a:t>
            </a:r>
            <a:endParaRPr lang="en-IN" sz="1600" b="1" dirty="0">
              <a:latin typeface="Candara" pitchFamily="34" charset="0"/>
            </a:endParaRPr>
          </a:p>
        </p:txBody>
      </p:sp>
      <p:pic>
        <p:nvPicPr>
          <p:cNvPr id="10" name="Picture 9"/>
          <p:cNvPicPr/>
          <p:nvPr/>
        </p:nvPicPr>
        <p:blipFill>
          <a:blip r:embed="rId8" cstate="print"/>
          <a:stretch>
            <a:fillRect/>
          </a:stretch>
        </p:blipFill>
        <p:spPr>
          <a:xfrm>
            <a:off x="1113891" y="4919169"/>
            <a:ext cx="2268547" cy="1649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ounded Rectangle 10"/>
          <p:cNvSpPr/>
          <p:nvPr/>
        </p:nvSpPr>
        <p:spPr>
          <a:xfrm>
            <a:off x="4950091" y="1484784"/>
            <a:ext cx="388893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dirty="0" smtClean="0">
                <a:latin typeface="Candara" pitchFamily="34" charset="0"/>
              </a:rPr>
              <a:t>3.Select the size of the uniform and place the order </a:t>
            </a:r>
            <a:endParaRPr lang="en-IN" sz="2000" b="1" dirty="0">
              <a:latin typeface="Candara" pitchFamily="34" charset="0"/>
            </a:endParaRPr>
          </a:p>
        </p:txBody>
      </p:sp>
      <p:pic>
        <p:nvPicPr>
          <p:cNvPr id="12" name="Picture 11"/>
          <p:cNvPicPr/>
          <p:nvPr/>
        </p:nvPicPr>
        <p:blipFill>
          <a:blip r:embed="rId9" cstate="print"/>
          <a:stretch>
            <a:fillRect/>
          </a:stretch>
        </p:blipFill>
        <p:spPr>
          <a:xfrm>
            <a:off x="5718639" y="2247197"/>
            <a:ext cx="2376573" cy="1656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ounded Rectangle 15"/>
          <p:cNvSpPr/>
          <p:nvPr/>
        </p:nvSpPr>
        <p:spPr>
          <a:xfrm>
            <a:off x="4950091" y="4000504"/>
            <a:ext cx="3888938" cy="74975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dirty="0" smtClean="0">
                <a:latin typeface="Candara" pitchFamily="34" charset="0"/>
              </a:rPr>
              <a:t>4.Make the payment by using Net banking ,Credit /Debit cards </a:t>
            </a:r>
            <a:endParaRPr lang="en-IN" sz="2000" b="1" dirty="0">
              <a:latin typeface="Candara" pitchFamily="34" charset="0"/>
            </a:endParaRPr>
          </a:p>
        </p:txBody>
      </p:sp>
      <p:pic>
        <p:nvPicPr>
          <p:cNvPr id="18" name="Picture 17"/>
          <p:cNvPicPr/>
          <p:nvPr/>
        </p:nvPicPr>
        <p:blipFill>
          <a:blip r:embed="rId10" cstate="print"/>
          <a:stretch>
            <a:fillRect/>
          </a:stretch>
        </p:blipFill>
        <p:spPr>
          <a:xfrm>
            <a:off x="5868312" y="4982602"/>
            <a:ext cx="2646639" cy="1446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2008223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017"/>
            <a:ext cx="9144000" cy="6855967"/>
          </a:xfrm>
          <a:prstGeom prst="rect">
            <a:avLst/>
          </a:prstGeom>
        </p:spPr>
      </p:pic>
      <p:pic>
        <p:nvPicPr>
          <p:cNvPr id="8" name="Picture 7" descr="C:\Users\admin\AppData\Local\Temp\Rar$DRa0.574\PJK logo.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699792" y="5930565"/>
            <a:ext cx="3312368" cy="749636"/>
          </a:xfrm>
          <a:prstGeom prst="rect">
            <a:avLst/>
          </a:prstGeom>
        </p:spPr>
      </p:pic>
      <p:sp>
        <p:nvSpPr>
          <p:cNvPr id="7" name="Rectangle 6"/>
          <p:cNvSpPr/>
          <p:nvPr/>
        </p:nvSpPr>
        <p:spPr>
          <a:xfrm>
            <a:off x="642910" y="2482516"/>
            <a:ext cx="7929618" cy="2123658"/>
          </a:xfrm>
          <a:prstGeom prst="rect">
            <a:avLst/>
          </a:prstGeom>
          <a:solidFill>
            <a:schemeClr val="accent6">
              <a:lumMod val="60000"/>
              <a:lumOff val="40000"/>
            </a:schemeClr>
          </a:solidFill>
          <a:ln>
            <a:solidFill>
              <a:schemeClr val="accent2"/>
            </a:solidFill>
          </a:ln>
        </p:spPr>
        <p:txBody>
          <a:bodyPr wrap="square">
            <a:spAutoFit/>
          </a:bodyPr>
          <a:lstStyle/>
          <a:p>
            <a:pPr algn="ctr"/>
            <a:r>
              <a:rPr lang="en-IN" sz="4400" b="1" dirty="0" smtClean="0">
                <a:latin typeface="Candara" pitchFamily="34" charset="0"/>
              </a:rPr>
              <a:t>STUDENT ID CARD DETAILS ON BETWEEN US APP </a:t>
            </a:r>
            <a:endParaRPr lang="en-IN" sz="4400" b="1" dirty="0" smtClean="0">
              <a:latin typeface="Candara" pitchFamily="34" charset="0"/>
            </a:endParaRPr>
          </a:p>
          <a:p>
            <a:pPr algn="ctr"/>
            <a:r>
              <a:rPr lang="en-IN" sz="4400" b="1" dirty="0" smtClean="0">
                <a:latin typeface="Candara" pitchFamily="34" charset="0"/>
              </a:rPr>
              <a:t>BY </a:t>
            </a:r>
            <a:r>
              <a:rPr lang="en-IN" sz="4400" b="1" dirty="0" smtClean="0">
                <a:latin typeface="Candara" pitchFamily="34" charset="0"/>
              </a:rPr>
              <a:t>PARENTS</a:t>
            </a:r>
            <a:endParaRPr lang="en-IN" sz="4400" b="1" dirty="0">
              <a:latin typeface="Candara" panose="020E0502030303020204" pitchFamily="34" charset="0"/>
            </a:endParaRPr>
          </a:p>
        </p:txBody>
      </p:sp>
    </p:spTree>
    <p:extLst>
      <p:ext uri="{BB962C8B-B14F-4D97-AF65-F5344CB8AC3E}">
        <p14:creationId xmlns="" xmlns:p14="http://schemas.microsoft.com/office/powerpoint/2010/main" val="36299478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 y="0"/>
            <a:ext cx="9141293" cy="6858000"/>
          </a:xfrm>
          <a:prstGeom prst="rect">
            <a:avLst/>
          </a:prstGeom>
        </p:spPr>
      </p:pic>
      <p:pic>
        <p:nvPicPr>
          <p:cNvPr id="17" name="Picture 1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87823" y="357166"/>
            <a:ext cx="7556143" cy="1005059"/>
          </a:xfrm>
          <a:prstGeom prst="rect">
            <a:avLst/>
          </a:prstGeom>
        </p:spPr>
      </p:pic>
      <p:pic>
        <p:nvPicPr>
          <p:cNvPr id="13" name="Picture 12" descr="C:\Users\admin\AppData\Local\Temp\Rar$DRa0.574\PJK logo.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143108" y="500042"/>
            <a:ext cx="6143667" cy="707886"/>
          </a:xfrm>
          <a:prstGeom prst="rect">
            <a:avLst/>
          </a:prstGeom>
        </p:spPr>
        <p:txBody>
          <a:bodyPr wrap="square">
            <a:spAutoFit/>
          </a:bodyPr>
          <a:lstStyle/>
          <a:p>
            <a:pPr algn="ctr"/>
            <a:r>
              <a:rPr lang="en-US" sz="2000" b="1" dirty="0" smtClean="0">
                <a:latin typeface="Candara" pitchFamily="34" charset="0"/>
              </a:rPr>
              <a:t>PROCESS TO FILL </a:t>
            </a:r>
            <a:r>
              <a:rPr lang="en-IN" sz="2000" b="1" dirty="0" smtClean="0">
                <a:latin typeface="Candara" pitchFamily="34" charset="0"/>
              </a:rPr>
              <a:t>STUDENT ID CARD DETAILS ON</a:t>
            </a:r>
            <a:br>
              <a:rPr lang="en-IN" sz="2000" b="1" dirty="0" smtClean="0">
                <a:latin typeface="Candara" pitchFamily="34" charset="0"/>
              </a:rPr>
            </a:br>
            <a:r>
              <a:rPr lang="en-IN" sz="2000" b="1" dirty="0" smtClean="0">
                <a:latin typeface="Candara" pitchFamily="34" charset="0"/>
              </a:rPr>
              <a:t> BETWEEN US APP TO BE DONE BY PARENTS</a:t>
            </a:r>
            <a:endParaRPr lang="en-IN" sz="2000" dirty="0">
              <a:latin typeface="Candara" pitchFamily="34" charset="0"/>
            </a:endParaRPr>
          </a:p>
        </p:txBody>
      </p:sp>
      <p:sp>
        <p:nvSpPr>
          <p:cNvPr id="19" name="Rectangle 2"/>
          <p:cNvSpPr>
            <a:spLocks noChangeArrowheads="1"/>
          </p:cNvSpPr>
          <p:nvPr/>
        </p:nvSpPr>
        <p:spPr bwMode="auto">
          <a:xfrm>
            <a:off x="357159" y="1428737"/>
            <a:ext cx="2214578" cy="954107"/>
          </a:xfrm>
          <a:prstGeom prst="rect">
            <a:avLst/>
          </a:prstGeom>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400" dirty="0" smtClean="0">
                <a:solidFill>
                  <a:srgbClr val="000000"/>
                </a:solidFill>
                <a:latin typeface="Candara" pitchFamily="34" charset="0"/>
                <a:ea typeface="Calibri" pitchFamily="34" charset="0"/>
                <a:cs typeface="Arial" pitchFamily="34" charset="0"/>
              </a:rPr>
              <a:t>1.Login </a:t>
            </a:r>
            <a:r>
              <a:rPr lang="en-US" sz="1400" dirty="0" smtClean="0">
                <a:solidFill>
                  <a:srgbClr val="000000"/>
                </a:solidFill>
                <a:latin typeface="Candara" pitchFamily="34" charset="0"/>
                <a:ea typeface="Calibri" pitchFamily="34" charset="0"/>
                <a:cs typeface="Arial" pitchFamily="34" charset="0"/>
              </a:rPr>
              <a:t>on to </a:t>
            </a:r>
            <a:r>
              <a:rPr lang="en-US" sz="1400" dirty="0" smtClean="0">
                <a:solidFill>
                  <a:srgbClr val="000000"/>
                </a:solidFill>
                <a:latin typeface="Candara" pitchFamily="34" charset="0"/>
                <a:ea typeface="Calibri" pitchFamily="34" charset="0"/>
                <a:cs typeface="Arial" pitchFamily="34" charset="0"/>
                <a:hlinkClick r:id="rId6"/>
              </a:rPr>
              <a:t>www.betweenus.in</a:t>
            </a:r>
            <a:r>
              <a:rPr lang="en-US" sz="1400" dirty="0" smtClean="0">
                <a:solidFill>
                  <a:srgbClr val="000000"/>
                </a:solidFill>
                <a:latin typeface="Candara" pitchFamily="34" charset="0"/>
                <a:ea typeface="Calibri" pitchFamily="34" charset="0"/>
                <a:cs typeface="Arial" pitchFamily="34" charset="0"/>
              </a:rPr>
              <a:t> on the computer or log on to the app on your mobile phone</a:t>
            </a:r>
            <a:r>
              <a:rPr lang="en-US" sz="1400" dirty="0" smtClean="0">
                <a:solidFill>
                  <a:srgbClr val="000000"/>
                </a:solidFill>
                <a:latin typeface="Candara" pitchFamily="34" charset="0"/>
                <a:ea typeface="Calibri" pitchFamily="34" charset="0"/>
                <a:cs typeface="Arial" pitchFamily="34" charset="0"/>
              </a:rPr>
              <a:t>.</a:t>
            </a:r>
            <a:endParaRPr lang="en-US" sz="1600" dirty="0">
              <a:latin typeface="Arial" pitchFamily="34" charset="0"/>
              <a:cs typeface="Arial" pitchFamily="34" charset="0"/>
            </a:endParaRPr>
          </a:p>
        </p:txBody>
      </p:sp>
      <p:pic>
        <p:nvPicPr>
          <p:cNvPr id="20" name="Picture 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14348" y="2571744"/>
            <a:ext cx="1470077" cy="12543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1" name="Rectangle 20"/>
          <p:cNvSpPr/>
          <p:nvPr/>
        </p:nvSpPr>
        <p:spPr>
          <a:xfrm>
            <a:off x="255624" y="3929066"/>
            <a:ext cx="2479933"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r>
              <a:rPr lang="en-IN" sz="1600" b="1" dirty="0" smtClean="0">
                <a:latin typeface="Candara" pitchFamily="34" charset="0"/>
              </a:rPr>
              <a:t> 2.Click </a:t>
            </a:r>
            <a:r>
              <a:rPr lang="en-IN" sz="1600" b="1" dirty="0">
                <a:latin typeface="Candara" pitchFamily="34" charset="0"/>
              </a:rPr>
              <a:t>on Update Identity Card menu below Dashboard.</a:t>
            </a:r>
          </a:p>
        </p:txBody>
      </p:sp>
      <p:pic>
        <p:nvPicPr>
          <p:cNvPr id="22" name="Picture 21" descr="C:\Users\acer\Desktop\Image\Nitin\icard3.jpg"/>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00034" y="4929198"/>
            <a:ext cx="1911688" cy="1416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5"/>
          <p:cNvSpPr>
            <a:spLocks noChangeArrowheads="1"/>
          </p:cNvSpPr>
          <p:nvPr/>
        </p:nvSpPr>
        <p:spPr bwMode="auto">
          <a:xfrm>
            <a:off x="2857488" y="1442853"/>
            <a:ext cx="2857520" cy="1323439"/>
          </a:xfrm>
          <a:prstGeom prst="rect">
            <a:avLst/>
          </a:prstGeo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rgbClr val="000000"/>
                </a:solidFill>
                <a:latin typeface="Candara" pitchFamily="34" charset="0"/>
                <a:ea typeface="Calibri" pitchFamily="34" charset="0"/>
                <a:cs typeface="Arial" pitchFamily="34" charset="0"/>
              </a:rPr>
              <a:t>3. </a:t>
            </a:r>
            <a:r>
              <a:rPr lang="en-US" sz="1600" dirty="0" smtClean="0">
                <a:solidFill>
                  <a:srgbClr val="000000"/>
                </a:solidFill>
                <a:latin typeface="Candara" pitchFamily="34" charset="0"/>
                <a:ea typeface="Calibri" pitchFamily="34" charset="0"/>
                <a:cs typeface="Arial" pitchFamily="34" charset="0"/>
              </a:rPr>
              <a:t>Take a picture of your child in school uniform preferably and  upload the photo of your child under Student Photo Upload panel</a:t>
            </a:r>
            <a:r>
              <a:rPr lang="en-US" sz="1400" dirty="0" smtClean="0">
                <a:solidFill>
                  <a:srgbClr val="000000"/>
                </a:solidFill>
                <a:latin typeface="Candara" pitchFamily="34" charset="0"/>
                <a:ea typeface="Calibri" pitchFamily="34" charset="0"/>
                <a:cs typeface="Arial" pitchFamily="34" charset="0"/>
              </a:rPr>
              <a:t>. </a:t>
            </a:r>
            <a:r>
              <a:rPr kumimoji="0" lang="en-US" sz="1600" b="1" i="0" u="none" strike="noStrike" cap="none" normalizeH="0" baseline="0" dirty="0" smtClean="0">
                <a:ln>
                  <a:noFill/>
                </a:ln>
                <a:solidFill>
                  <a:srgbClr val="000000"/>
                </a:solidFill>
                <a:effectLst/>
                <a:latin typeface="Candara" pitchFamily="34" charset="0"/>
                <a:ea typeface="Calibri" pitchFamily="34" charset="0"/>
                <a:cs typeface="Arial" pitchFamily="34" charset="0"/>
              </a:rPr>
              <a:t>              </a:t>
            </a:r>
            <a:endParaRPr kumimoji="0" lang="en-US" sz="1600" b="1" i="0" u="none" strike="noStrike" cap="none" normalizeH="0" baseline="0" dirty="0" smtClean="0">
              <a:ln>
                <a:noFill/>
              </a:ln>
              <a:solidFill>
                <a:schemeClr val="tx1"/>
              </a:solidFill>
              <a:effectLst/>
              <a:latin typeface="Candara" pitchFamily="34" charset="0"/>
              <a:cs typeface="Arial" pitchFamily="34" charset="0"/>
            </a:endParaRPr>
          </a:p>
        </p:txBody>
      </p:sp>
      <p:pic>
        <p:nvPicPr>
          <p:cNvPr id="24" name="Picture 11" descr="Description: C:\Users\acer\Desktop\Image\Nitin\icard.jp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286116" y="2857496"/>
            <a:ext cx="1856839" cy="1244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5" name="Rectangle 24"/>
          <p:cNvSpPr/>
          <p:nvPr/>
        </p:nvSpPr>
        <p:spPr>
          <a:xfrm>
            <a:off x="2864555" y="4143380"/>
            <a:ext cx="3003758" cy="1077218"/>
          </a:xfrm>
          <a:prstGeom prst="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pPr lvl="0" fontAlgn="base">
              <a:spcBef>
                <a:spcPct val="0"/>
              </a:spcBef>
              <a:spcAft>
                <a:spcPct val="0"/>
              </a:spcAft>
            </a:pPr>
            <a:r>
              <a:rPr lang="en-US" sz="1600" b="1" dirty="0" smtClean="0">
                <a:solidFill>
                  <a:srgbClr val="000000"/>
                </a:solidFill>
                <a:latin typeface="Candara" pitchFamily="34" charset="0"/>
                <a:ea typeface="Calibri" pitchFamily="34" charset="0"/>
                <a:cs typeface="Arial" pitchFamily="34" charset="0"/>
              </a:rPr>
              <a:t>4.Click </a:t>
            </a:r>
            <a:r>
              <a:rPr lang="en-US" sz="1600" b="1" dirty="0">
                <a:solidFill>
                  <a:srgbClr val="000000"/>
                </a:solidFill>
                <a:latin typeface="Candara" pitchFamily="34" charset="0"/>
                <a:ea typeface="Calibri" pitchFamily="34" charset="0"/>
                <a:cs typeface="Arial" pitchFamily="34" charset="0"/>
              </a:rPr>
              <a:t>on </a:t>
            </a:r>
            <a:r>
              <a:rPr lang="en-US" sz="1600" b="1" dirty="0">
                <a:solidFill>
                  <a:srgbClr val="FF0000"/>
                </a:solidFill>
                <a:latin typeface="Candara" pitchFamily="34" charset="0"/>
                <a:ea typeface="Calibri" pitchFamily="34" charset="0"/>
                <a:cs typeface="Arial" pitchFamily="34" charset="0"/>
              </a:rPr>
              <a:t>Choose </a:t>
            </a:r>
            <a:r>
              <a:rPr lang="en-US" sz="1600" b="1" dirty="0" smtClean="0">
                <a:solidFill>
                  <a:srgbClr val="FF0000"/>
                </a:solidFill>
                <a:latin typeface="Candara" pitchFamily="34" charset="0"/>
                <a:ea typeface="Calibri" pitchFamily="34" charset="0"/>
                <a:cs typeface="Arial" pitchFamily="34" charset="0"/>
              </a:rPr>
              <a:t>Picture </a:t>
            </a:r>
            <a:r>
              <a:rPr lang="en-US" sz="1600" b="1" dirty="0" smtClean="0">
                <a:solidFill>
                  <a:srgbClr val="000000"/>
                </a:solidFill>
                <a:latin typeface="Candara" pitchFamily="34" charset="0"/>
                <a:ea typeface="Calibri" pitchFamily="34" charset="0"/>
                <a:cs typeface="Arial" pitchFamily="34" charset="0"/>
              </a:rPr>
              <a:t>option </a:t>
            </a:r>
            <a:r>
              <a:rPr lang="en-US" sz="1600" b="1" dirty="0">
                <a:solidFill>
                  <a:srgbClr val="000000"/>
                </a:solidFill>
                <a:latin typeface="Candara" pitchFamily="34" charset="0"/>
                <a:ea typeface="Calibri" pitchFamily="34" charset="0"/>
                <a:cs typeface="Arial" pitchFamily="34" charset="0"/>
              </a:rPr>
              <a:t>&amp; browse through your </a:t>
            </a:r>
            <a:r>
              <a:rPr lang="en-US" sz="1600" b="1" dirty="0" smtClean="0">
                <a:solidFill>
                  <a:srgbClr val="000000"/>
                </a:solidFill>
                <a:latin typeface="Candara" pitchFamily="34" charset="0"/>
                <a:ea typeface="Calibri" pitchFamily="34" charset="0"/>
                <a:cs typeface="Arial" pitchFamily="34" charset="0"/>
              </a:rPr>
              <a:t>computer/phone  </a:t>
            </a:r>
            <a:r>
              <a:rPr lang="en-US" sz="1600" b="1" dirty="0">
                <a:solidFill>
                  <a:srgbClr val="000000"/>
                </a:solidFill>
                <a:latin typeface="Candara" pitchFamily="34" charset="0"/>
                <a:ea typeface="Calibri" pitchFamily="34" charset="0"/>
                <a:cs typeface="Arial" pitchFamily="34" charset="0"/>
              </a:rPr>
              <a:t>gallery. </a:t>
            </a:r>
            <a:r>
              <a:rPr lang="en-US" sz="1600" b="1" dirty="0" smtClean="0">
                <a:solidFill>
                  <a:srgbClr val="000000"/>
                </a:solidFill>
                <a:latin typeface="Candara" pitchFamily="34" charset="0"/>
                <a:ea typeface="Calibri" pitchFamily="34" charset="0"/>
                <a:cs typeface="Arial" pitchFamily="34" charset="0"/>
              </a:rPr>
              <a:t>Select the photo for upload.</a:t>
            </a:r>
            <a:endParaRPr lang="en-US" sz="1600" b="1" dirty="0">
              <a:latin typeface="Arial" pitchFamily="34" charset="0"/>
              <a:cs typeface="Arial" pitchFamily="34" charset="0"/>
            </a:endParaRPr>
          </a:p>
        </p:txBody>
      </p:sp>
      <p:pic>
        <p:nvPicPr>
          <p:cNvPr id="26" name="Picture 12" descr="Description: C:\Users\acer\Desktop\Image\Nitin\icard2.jp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3357554" y="5286388"/>
            <a:ext cx="1838798" cy="1225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7" name="Rectangle 14"/>
          <p:cNvSpPr>
            <a:spLocks noChangeArrowheads="1"/>
          </p:cNvSpPr>
          <p:nvPr/>
        </p:nvSpPr>
        <p:spPr bwMode="auto">
          <a:xfrm>
            <a:off x="5976340" y="1500174"/>
            <a:ext cx="2968925" cy="1107996"/>
          </a:xfrm>
          <a:prstGeom prst="rect">
            <a:avLst/>
          </a:prstGeom>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1" dirty="0" smtClean="0">
                <a:solidFill>
                  <a:srgbClr val="000000"/>
                </a:solidFill>
                <a:latin typeface="Candara" pitchFamily="34" charset="0"/>
                <a:ea typeface="Calibri" pitchFamily="34" charset="0"/>
                <a:cs typeface="Arial" pitchFamily="34" charset="0"/>
              </a:rPr>
              <a:t>5.</a:t>
            </a:r>
            <a:r>
              <a:rPr kumimoji="0" lang="en-US" sz="1600" b="1" i="0" u="none" strike="noStrike" cap="none" normalizeH="0" baseline="0" dirty="0" smtClean="0">
                <a:ln>
                  <a:noFill/>
                </a:ln>
                <a:solidFill>
                  <a:srgbClr val="000000"/>
                </a:solidFill>
                <a:effectLst/>
                <a:latin typeface="Candara" pitchFamily="34" charset="0"/>
                <a:ea typeface="Calibri" pitchFamily="34" charset="0"/>
                <a:cs typeface="Arial" pitchFamily="34" charset="0"/>
              </a:rPr>
              <a:t>Once updated you can check your details under Student Identity Card panel. </a:t>
            </a:r>
            <a:endParaRPr kumimoji="0" lang="en-US" sz="1600" b="1" i="0" u="none" strike="noStrike" cap="none" normalizeH="0" baseline="0" dirty="0" smtClean="0">
              <a:ln>
                <a:noFill/>
              </a:ln>
              <a:solidFill>
                <a:schemeClr val="tx1"/>
              </a:solidFill>
              <a:effectLst/>
              <a:latin typeface="Candara"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8" name="Picture 5" descr="Description: C:\Users\acer\Desktop\Image\Nitin\icard8.jpg"/>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6623131" y="2857496"/>
            <a:ext cx="1806521" cy="1792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9" name="Rectangle 14"/>
          <p:cNvSpPr>
            <a:spLocks noChangeArrowheads="1"/>
          </p:cNvSpPr>
          <p:nvPr/>
        </p:nvSpPr>
        <p:spPr bwMode="auto">
          <a:xfrm>
            <a:off x="6143636" y="4857760"/>
            <a:ext cx="2742958" cy="1077218"/>
          </a:xfrm>
          <a:prstGeom prst="rect">
            <a:avLst/>
          </a:prstGeom>
          <a:solidFill>
            <a:srgbClr val="FFFF00"/>
          </a:solidFill>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1" dirty="0" smtClean="0">
                <a:solidFill>
                  <a:srgbClr val="000000"/>
                </a:solidFill>
                <a:latin typeface="Candara" pitchFamily="34" charset="0"/>
                <a:ea typeface="Calibri" pitchFamily="34" charset="0"/>
                <a:cs typeface="Arial" pitchFamily="34" charset="0"/>
              </a:rPr>
              <a:t>6. The details are now with the school and they would develop the physical ID card and handover to the parent.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12008223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017"/>
            <a:ext cx="9144000" cy="6855967"/>
          </a:xfrm>
          <a:prstGeom prst="rect">
            <a:avLst/>
          </a:prstGeom>
        </p:spPr>
      </p:pic>
      <p:pic>
        <p:nvPicPr>
          <p:cNvPr id="8" name="Picture 7" descr="C:\Users\admin\AppData\Local\Temp\Rar$DRa0.574\PJK logo.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699792" y="5930565"/>
            <a:ext cx="3312368" cy="749636"/>
          </a:xfrm>
          <a:prstGeom prst="rect">
            <a:avLst/>
          </a:prstGeom>
        </p:spPr>
      </p:pic>
      <p:sp>
        <p:nvSpPr>
          <p:cNvPr id="7" name="Rectangle 6"/>
          <p:cNvSpPr/>
          <p:nvPr/>
        </p:nvSpPr>
        <p:spPr>
          <a:xfrm>
            <a:off x="642910" y="2482516"/>
            <a:ext cx="7929618" cy="1015663"/>
          </a:xfrm>
          <a:prstGeom prst="rect">
            <a:avLst/>
          </a:prstGeom>
          <a:solidFill>
            <a:schemeClr val="accent6">
              <a:lumMod val="60000"/>
              <a:lumOff val="40000"/>
            </a:schemeClr>
          </a:solidFill>
          <a:ln>
            <a:solidFill>
              <a:schemeClr val="accent2"/>
            </a:solidFill>
          </a:ln>
        </p:spPr>
        <p:txBody>
          <a:bodyPr wrap="square">
            <a:spAutoFit/>
          </a:bodyPr>
          <a:lstStyle/>
          <a:p>
            <a:pPr algn="ctr"/>
            <a:r>
              <a:rPr lang="en-US" sz="6000" b="1" dirty="0" smtClean="0">
                <a:latin typeface="Candara" pitchFamily="34" charset="0"/>
              </a:rPr>
              <a:t>THANK YOU</a:t>
            </a:r>
          </a:p>
        </p:txBody>
      </p:sp>
    </p:spTree>
    <p:extLst>
      <p:ext uri="{BB962C8B-B14F-4D97-AF65-F5344CB8AC3E}">
        <p14:creationId xmlns="" xmlns:p14="http://schemas.microsoft.com/office/powerpoint/2010/main" val="3629947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54" y="0"/>
            <a:ext cx="9141293" cy="6858000"/>
          </a:xfrm>
          <a:prstGeom prst="rect">
            <a:avLst/>
          </a:prstGeom>
        </p:spPr>
      </p:pic>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4000" y="279400"/>
            <a:ext cx="6019800" cy="914400"/>
          </a:xfrm>
          <a:prstGeom prst="rect">
            <a:avLst/>
          </a:prstGeom>
        </p:spPr>
      </p:pic>
      <p:sp>
        <p:nvSpPr>
          <p:cNvPr id="2" name="Rectangle 1"/>
          <p:cNvSpPr/>
          <p:nvPr/>
        </p:nvSpPr>
        <p:spPr>
          <a:xfrm>
            <a:off x="2057400" y="381000"/>
            <a:ext cx="4953000" cy="861774"/>
          </a:xfrm>
          <a:prstGeom prst="rect">
            <a:avLst/>
          </a:prstGeom>
        </p:spPr>
        <p:txBody>
          <a:bodyPr wrap="square">
            <a:spAutoFit/>
          </a:bodyPr>
          <a:lstStyle/>
          <a:p>
            <a:pPr algn="ctr"/>
            <a:r>
              <a:rPr lang="en-US" sz="1600" b="1" dirty="0" smtClean="0">
                <a:latin typeface="Georgia" pitchFamily="18" charset="0"/>
              </a:rPr>
              <a:t>Trust Deed Signed by The First President of </a:t>
            </a:r>
            <a:r>
              <a:rPr lang="en-US" sz="1600" b="1" dirty="0" err="1" smtClean="0">
                <a:latin typeface="Georgia" pitchFamily="18" charset="0"/>
              </a:rPr>
              <a:t>Podar</a:t>
            </a:r>
            <a:r>
              <a:rPr lang="en-US" sz="1600" b="1" dirty="0" smtClean="0">
                <a:latin typeface="Georgia" pitchFamily="18" charset="0"/>
              </a:rPr>
              <a:t> Education Network :Mahatma Gandhi</a:t>
            </a:r>
            <a:r>
              <a:rPr lang="en-US" b="1" dirty="0" smtClean="0">
                <a:latin typeface="Georgia" pitchFamily="18" charset="0"/>
              </a:rPr>
              <a:t/>
            </a:r>
            <a:br>
              <a:rPr lang="en-US" b="1" dirty="0" smtClean="0">
                <a:latin typeface="Georgia" pitchFamily="18" charset="0"/>
              </a:rPr>
            </a:br>
            <a:endParaRPr lang="en-IN" b="1" dirty="0">
              <a:latin typeface="Georgia" pitchFamily="18" charset="0"/>
            </a:endParaRPr>
          </a:p>
        </p:txBody>
      </p:sp>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28596" y="476272"/>
            <a:ext cx="8128000" cy="6096000"/>
          </a:xfrm>
          <a:prstGeom prst="rect">
            <a:avLst/>
          </a:prstGeom>
        </p:spPr>
      </p:pic>
      <p:pic>
        <p:nvPicPr>
          <p:cNvPr id="9" name="Picture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895600" y="6007640"/>
            <a:ext cx="2971800" cy="672560"/>
          </a:xfrm>
          <a:prstGeom prst="rect">
            <a:avLst/>
          </a:prstGeom>
        </p:spPr>
      </p:pic>
      <p:pic>
        <p:nvPicPr>
          <p:cNvPr id="10" name="Picture 9" descr="C:\Users\admin\AppData\Local\Temp\Rar$DRa0.574\PJK logo.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28602" y="279401"/>
            <a:ext cx="821193" cy="812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0001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017"/>
            <a:ext cx="9144000" cy="685596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68465" y="1092200"/>
            <a:ext cx="4376937" cy="3759200"/>
          </a:xfrm>
          <a:prstGeom prst="rect">
            <a:avLst/>
          </a:prstGeom>
          <a:effectLst>
            <a:outerShdw blurRad="50800" dist="50800" dir="5400000" algn="ctr" rotWithShape="0">
              <a:srgbClr val="000000">
                <a:alpha val="58000"/>
              </a:srgbClr>
            </a:outerShdw>
          </a:effectLst>
        </p:spPr>
      </p:pic>
      <p:pic>
        <p:nvPicPr>
          <p:cNvPr id="40" name="Picture 3" descr="C:\Users\Admin\Desktop\Hand.png"/>
          <p:cNvPicPr>
            <a:picLocks noChangeAspect="1" noChangeArrowheads="1"/>
          </p:cNvPicPr>
          <p:nvPr/>
        </p:nvPicPr>
        <p:blipFill>
          <a:blip r:embed="rId5" cstate="print"/>
          <a:srcRect/>
          <a:stretch>
            <a:fillRect/>
          </a:stretch>
        </p:blipFill>
        <p:spPr bwMode="auto">
          <a:xfrm>
            <a:off x="6286500" y="2717800"/>
            <a:ext cx="1066800" cy="1219200"/>
          </a:xfrm>
          <a:prstGeom prst="rect">
            <a:avLst/>
          </a:prstGeom>
          <a:noFill/>
        </p:spPr>
      </p:pic>
      <p:pic>
        <p:nvPicPr>
          <p:cNvPr id="41" name="Picture 4" descr="C:\Users\Admin\Desktop\head.png"/>
          <p:cNvPicPr>
            <a:picLocks noChangeAspect="1" noChangeArrowheads="1"/>
          </p:cNvPicPr>
          <p:nvPr/>
        </p:nvPicPr>
        <p:blipFill>
          <a:blip r:embed="rId6" cstate="print"/>
          <a:srcRect/>
          <a:stretch>
            <a:fillRect/>
          </a:stretch>
        </p:blipFill>
        <p:spPr bwMode="auto">
          <a:xfrm>
            <a:off x="5867400" y="1803400"/>
            <a:ext cx="1066800" cy="1219200"/>
          </a:xfrm>
          <a:prstGeom prst="rect">
            <a:avLst/>
          </a:prstGeom>
          <a:noFill/>
        </p:spPr>
      </p:pic>
      <p:pic>
        <p:nvPicPr>
          <p:cNvPr id="42" name="Picture 2" descr="C:\Users\Admin\Desktop\heart.png"/>
          <p:cNvPicPr>
            <a:picLocks noChangeAspect="1" noChangeArrowheads="1"/>
          </p:cNvPicPr>
          <p:nvPr/>
        </p:nvPicPr>
        <p:blipFill>
          <a:blip r:embed="rId7" cstate="print"/>
          <a:srcRect/>
          <a:stretch>
            <a:fillRect/>
          </a:stretch>
        </p:blipFill>
        <p:spPr bwMode="auto">
          <a:xfrm>
            <a:off x="6756932" y="1801870"/>
            <a:ext cx="1015468" cy="1187631"/>
          </a:xfrm>
          <a:prstGeom prst="rect">
            <a:avLst/>
          </a:prstGeom>
          <a:noFill/>
          <a:effectLst>
            <a:outerShdw blurRad="50800" dist="38100" dir="5400000" algn="t" rotWithShape="0">
              <a:prstClr val="black">
                <a:alpha val="40000"/>
              </a:prstClr>
            </a:outerShdw>
          </a:effectLst>
        </p:spPr>
      </p:pic>
      <p:pic>
        <p:nvPicPr>
          <p:cNvPr id="39" name="Picture 38"/>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704658" y="5002269"/>
            <a:ext cx="4286943" cy="661931"/>
          </a:xfrm>
          <a:prstGeom prst="rect">
            <a:avLst/>
          </a:prstGeom>
          <a:ln>
            <a:noFill/>
          </a:ln>
          <a:effectLst>
            <a:outerShdw blurRad="50800" dist="50800" dir="5400000" algn="ctr" rotWithShape="0">
              <a:srgbClr val="000000">
                <a:alpha val="69000"/>
              </a:srgbClr>
            </a:outerShdw>
          </a:effectLst>
        </p:spPr>
      </p:pic>
      <p:pic>
        <p:nvPicPr>
          <p:cNvPr id="18" name="Picture 1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832124" y="1701800"/>
            <a:ext cx="1587476" cy="3352800"/>
          </a:xfrm>
          <a:prstGeom prst="rect">
            <a:avLst/>
          </a:prstGeom>
          <a:ln>
            <a:noFill/>
          </a:ln>
          <a:effectLst>
            <a:outerShdw blurRad="50800" dist="50800" dir="5400000" algn="ctr" rotWithShape="0">
              <a:srgbClr val="000000">
                <a:alpha val="69000"/>
              </a:srgbClr>
            </a:outerShdw>
          </a:effectLst>
        </p:spPr>
      </p:pic>
      <p:pic>
        <p:nvPicPr>
          <p:cNvPr id="10" name="Picture 9"/>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981200" y="224744"/>
            <a:ext cx="5105400" cy="589128"/>
          </a:xfrm>
          <a:prstGeom prst="rect">
            <a:avLst/>
          </a:prstGeom>
        </p:spPr>
      </p:pic>
      <p:sp>
        <p:nvSpPr>
          <p:cNvPr id="14" name="TextBox 13"/>
          <p:cNvSpPr txBox="1"/>
          <p:nvPr/>
        </p:nvSpPr>
        <p:spPr>
          <a:xfrm>
            <a:off x="2908324" y="1905001"/>
            <a:ext cx="1447800" cy="2169825"/>
          </a:xfrm>
          <a:prstGeom prst="rect">
            <a:avLst/>
          </a:prstGeom>
          <a:noFill/>
        </p:spPr>
        <p:txBody>
          <a:bodyPr wrap="square" rtlCol="0">
            <a:spAutoFit/>
          </a:bodyPr>
          <a:lstStyle/>
          <a:p>
            <a:r>
              <a:rPr lang="en-US" sz="1500" b="1" dirty="0" smtClean="0">
                <a:latin typeface="Candara" panose="020E0502030303020204" pitchFamily="34" charset="0"/>
              </a:rPr>
              <a:t>Infusion of philosophers  and educationists around the world into our kiducation based curriculum</a:t>
            </a:r>
            <a:endParaRPr lang="en-IN" sz="1500" dirty="0">
              <a:latin typeface="Candara" panose="020E0502030303020204" pitchFamily="34" charset="0"/>
            </a:endParaRPr>
          </a:p>
        </p:txBody>
      </p:sp>
      <p:sp>
        <p:nvSpPr>
          <p:cNvPr id="2" name="Rectangle 1"/>
          <p:cNvSpPr/>
          <p:nvPr/>
        </p:nvSpPr>
        <p:spPr>
          <a:xfrm>
            <a:off x="2531690" y="177800"/>
            <a:ext cx="3945311" cy="477054"/>
          </a:xfrm>
          <a:prstGeom prst="rect">
            <a:avLst/>
          </a:prstGeom>
        </p:spPr>
        <p:txBody>
          <a:bodyPr wrap="none">
            <a:spAutoFit/>
          </a:bodyPr>
          <a:lstStyle/>
          <a:p>
            <a:r>
              <a:rPr lang="en-US" sz="2500" b="1" dirty="0" err="1">
                <a:solidFill>
                  <a:srgbClr val="FFFF00"/>
                </a:solidFill>
                <a:latin typeface="Georgia" pitchFamily="18" charset="0"/>
              </a:rPr>
              <a:t>Kiducation</a:t>
            </a:r>
            <a:r>
              <a:rPr lang="en-US" sz="2500" b="1" dirty="0">
                <a:solidFill>
                  <a:srgbClr val="FFFF00"/>
                </a:solidFill>
                <a:latin typeface="Georgia" pitchFamily="18" charset="0"/>
              </a:rPr>
              <a:t> Philosophy</a:t>
            </a:r>
          </a:p>
        </p:txBody>
      </p:sp>
      <p:pic>
        <p:nvPicPr>
          <p:cNvPr id="16" name="Picture 15" descr="C:\Users\admin\AppData\Local\Temp\Rar$DRa0.574\PJK logo.pn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28602" y="279401"/>
            <a:ext cx="821193" cy="812800"/>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3004592" y="5969001"/>
            <a:ext cx="2710408" cy="61340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228600" y="1497069"/>
            <a:ext cx="2560092" cy="4167131"/>
          </a:xfrm>
          <a:prstGeom prst="rect">
            <a:avLst/>
          </a:prstGeom>
        </p:spPr>
      </p:pic>
      <p:sp>
        <p:nvSpPr>
          <p:cNvPr id="3" name="Rectangle 2"/>
          <p:cNvSpPr/>
          <p:nvPr/>
        </p:nvSpPr>
        <p:spPr>
          <a:xfrm>
            <a:off x="4876800" y="5029120"/>
            <a:ext cx="4038600" cy="400110"/>
          </a:xfrm>
          <a:prstGeom prst="rect">
            <a:avLst/>
          </a:prstGeom>
        </p:spPr>
        <p:txBody>
          <a:bodyPr wrap="square">
            <a:spAutoFit/>
          </a:bodyPr>
          <a:lstStyle/>
          <a:p>
            <a:pPr algn="ctr"/>
            <a:r>
              <a:rPr lang="en-US" sz="1000" b="1" dirty="0" err="1"/>
              <a:t>Kiducation</a:t>
            </a:r>
            <a:r>
              <a:rPr lang="en-US" sz="1000" b="1" dirty="0"/>
              <a:t> is the core educational belief and  means </a:t>
            </a:r>
            <a:r>
              <a:rPr lang="en-IN" sz="1000" b="1" dirty="0"/>
              <a:t>education from the point of view of the child’s development .</a:t>
            </a:r>
            <a:r>
              <a:rPr lang="en-US" sz="1000" b="1" dirty="0"/>
              <a:t> </a:t>
            </a:r>
            <a:endParaRPr lang="en-IN" sz="1000" b="1" dirty="0"/>
          </a:p>
        </p:txBody>
      </p:sp>
      <p:sp>
        <p:nvSpPr>
          <p:cNvPr id="5" name="Rectangle 4"/>
          <p:cNvSpPr/>
          <p:nvPr/>
        </p:nvSpPr>
        <p:spPr>
          <a:xfrm>
            <a:off x="7677150" y="2209801"/>
            <a:ext cx="1314451" cy="1169551"/>
          </a:xfrm>
          <a:prstGeom prst="rect">
            <a:avLst/>
          </a:prstGeom>
        </p:spPr>
        <p:txBody>
          <a:bodyPr wrap="square">
            <a:spAutoFit/>
          </a:bodyPr>
          <a:lstStyle/>
          <a:p>
            <a:pPr algn="ctr"/>
            <a:r>
              <a:rPr lang="en-US" sz="1000" b="1" dirty="0"/>
              <a:t>Heart</a:t>
            </a:r>
          </a:p>
          <a:p>
            <a:pPr algn="ctr"/>
            <a:r>
              <a:rPr lang="en-US" sz="1000" b="1" dirty="0"/>
              <a:t>= </a:t>
            </a:r>
          </a:p>
          <a:p>
            <a:pPr algn="ctr"/>
            <a:r>
              <a:rPr lang="en-US" sz="1000" b="1" dirty="0"/>
              <a:t>Nurturing</a:t>
            </a:r>
          </a:p>
          <a:p>
            <a:pPr algn="ctr"/>
            <a:r>
              <a:rPr lang="en-US" sz="1000" b="1" dirty="0"/>
              <a:t>=</a:t>
            </a:r>
          </a:p>
          <a:p>
            <a:pPr algn="ctr"/>
            <a:r>
              <a:rPr lang="en-US" sz="1000" b="1" dirty="0"/>
              <a:t>Motivation</a:t>
            </a:r>
          </a:p>
          <a:p>
            <a:pPr algn="ctr"/>
            <a:r>
              <a:rPr lang="en-US" sz="1000" b="1" dirty="0"/>
              <a:t>=</a:t>
            </a:r>
          </a:p>
          <a:p>
            <a:pPr algn="ctr"/>
            <a:r>
              <a:rPr lang="en-US" sz="1000" b="1" dirty="0"/>
              <a:t>Active Learning</a:t>
            </a:r>
          </a:p>
        </p:txBody>
      </p:sp>
      <p:sp>
        <p:nvSpPr>
          <p:cNvPr id="6" name="Rectangle 5"/>
          <p:cNvSpPr/>
          <p:nvPr/>
        </p:nvSpPr>
        <p:spPr>
          <a:xfrm>
            <a:off x="4267200" y="1092201"/>
            <a:ext cx="1981200" cy="1015663"/>
          </a:xfrm>
          <a:prstGeom prst="rect">
            <a:avLst/>
          </a:prstGeom>
        </p:spPr>
        <p:txBody>
          <a:bodyPr wrap="square">
            <a:spAutoFit/>
          </a:bodyPr>
          <a:lstStyle/>
          <a:p>
            <a:pPr algn="ctr"/>
            <a:r>
              <a:rPr lang="en-US" sz="1000" b="1" dirty="0"/>
              <a:t>Head</a:t>
            </a:r>
          </a:p>
          <a:p>
            <a:pPr algn="ctr"/>
            <a:r>
              <a:rPr lang="en-US" sz="1000" b="1" dirty="0"/>
              <a:t>= </a:t>
            </a:r>
          </a:p>
          <a:p>
            <a:pPr algn="ctr"/>
            <a:r>
              <a:rPr lang="en-US" sz="1000" b="1" dirty="0"/>
              <a:t>Thinking</a:t>
            </a:r>
          </a:p>
          <a:p>
            <a:pPr algn="ctr"/>
            <a:r>
              <a:rPr lang="en-US" sz="1000" b="1" dirty="0"/>
              <a:t>=</a:t>
            </a:r>
          </a:p>
          <a:p>
            <a:pPr algn="ctr"/>
            <a:r>
              <a:rPr lang="en-US" sz="1000" b="1" dirty="0"/>
              <a:t>Creating &amp; Thinking</a:t>
            </a:r>
          </a:p>
          <a:p>
            <a:pPr algn="ctr"/>
            <a:r>
              <a:rPr lang="en-US" sz="1000" b="1" dirty="0"/>
              <a:t> Critically</a:t>
            </a:r>
          </a:p>
        </p:txBody>
      </p:sp>
      <p:sp>
        <p:nvSpPr>
          <p:cNvPr id="7" name="Rectangle 6"/>
          <p:cNvSpPr/>
          <p:nvPr/>
        </p:nvSpPr>
        <p:spPr>
          <a:xfrm>
            <a:off x="4711676" y="3327401"/>
            <a:ext cx="1765324" cy="1169551"/>
          </a:xfrm>
          <a:prstGeom prst="rect">
            <a:avLst/>
          </a:prstGeom>
        </p:spPr>
        <p:txBody>
          <a:bodyPr wrap="square">
            <a:spAutoFit/>
          </a:bodyPr>
          <a:lstStyle/>
          <a:p>
            <a:pPr algn="ctr"/>
            <a:r>
              <a:rPr lang="en-US" sz="1000" b="1" dirty="0"/>
              <a:t>Hands </a:t>
            </a:r>
          </a:p>
          <a:p>
            <a:pPr algn="ctr"/>
            <a:r>
              <a:rPr lang="en-US" sz="1000" b="1" dirty="0"/>
              <a:t>= </a:t>
            </a:r>
          </a:p>
          <a:p>
            <a:pPr algn="ctr"/>
            <a:r>
              <a:rPr lang="en-US" sz="1000" b="1" dirty="0"/>
              <a:t>Stimulation</a:t>
            </a:r>
          </a:p>
          <a:p>
            <a:pPr algn="ctr"/>
            <a:r>
              <a:rPr lang="en-US" sz="1000" b="1" dirty="0"/>
              <a:t>+</a:t>
            </a:r>
          </a:p>
          <a:p>
            <a:pPr algn="ctr"/>
            <a:r>
              <a:rPr lang="en-US" sz="1000" b="1" dirty="0"/>
              <a:t>Physical Engagement</a:t>
            </a:r>
          </a:p>
          <a:p>
            <a:pPr algn="ctr"/>
            <a:r>
              <a:rPr lang="en-US" sz="1000" b="1" dirty="0"/>
              <a:t>=</a:t>
            </a:r>
          </a:p>
          <a:p>
            <a:pPr algn="ctr"/>
            <a:r>
              <a:rPr lang="en-US" sz="1000" b="1" dirty="0"/>
              <a:t>Playing &amp; Exploring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017"/>
            <a:ext cx="9144000" cy="6855967"/>
          </a:xfrm>
          <a:prstGeom prst="rect">
            <a:avLst/>
          </a:prstGeom>
        </p:spPr>
      </p:pic>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28800" y="1273019"/>
            <a:ext cx="5638800" cy="4594381"/>
          </a:xfrm>
          <a:prstGeom prst="rect">
            <a:avLst/>
          </a:prstGeom>
          <a:effectLst>
            <a:outerShdw blurRad="50800" dist="50800" dir="5400000" algn="ctr" rotWithShape="0">
              <a:srgbClr val="000000">
                <a:alpha val="58000"/>
              </a:srgbClr>
            </a:outerShdw>
          </a:effectLst>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447800" y="224744"/>
            <a:ext cx="6096000" cy="916432"/>
          </a:xfrm>
          <a:prstGeom prst="rect">
            <a:avLst/>
          </a:prstGeom>
        </p:spPr>
      </p:pic>
      <p:sp>
        <p:nvSpPr>
          <p:cNvPr id="4" name="Rectangle 3"/>
          <p:cNvSpPr/>
          <p:nvPr/>
        </p:nvSpPr>
        <p:spPr>
          <a:xfrm>
            <a:off x="1828800" y="381000"/>
            <a:ext cx="5334000" cy="446276"/>
          </a:xfrm>
          <a:prstGeom prst="rect">
            <a:avLst/>
          </a:prstGeom>
        </p:spPr>
        <p:txBody>
          <a:bodyPr wrap="square">
            <a:spAutoFit/>
          </a:bodyPr>
          <a:lstStyle/>
          <a:p>
            <a:pPr algn="ctr"/>
            <a:r>
              <a:rPr lang="en-US" sz="2300" b="1" dirty="0" smtClean="0">
                <a:solidFill>
                  <a:srgbClr val="FFFF00"/>
                </a:solidFill>
                <a:latin typeface="Georgia" pitchFamily="18" charset="0"/>
              </a:rPr>
              <a:t>Components at </a:t>
            </a:r>
            <a:r>
              <a:rPr lang="en-US" sz="2300" b="1" dirty="0" err="1" smtClean="0">
                <a:solidFill>
                  <a:srgbClr val="FFFF00"/>
                </a:solidFill>
                <a:latin typeface="Georgia" pitchFamily="18" charset="0"/>
              </a:rPr>
              <a:t>Podar</a:t>
            </a:r>
            <a:r>
              <a:rPr lang="en-US" sz="2300" b="1" dirty="0" smtClean="0">
                <a:solidFill>
                  <a:srgbClr val="FFFF00"/>
                </a:solidFill>
                <a:latin typeface="Georgia" pitchFamily="18" charset="0"/>
              </a:rPr>
              <a:t> Jumbo Kids</a:t>
            </a:r>
            <a:endParaRPr lang="en-US" sz="2300" b="1" dirty="0">
              <a:solidFill>
                <a:srgbClr val="FFFF00"/>
              </a:solidFill>
              <a:latin typeface="Georgia" pitchFamily="18" charset="0"/>
            </a:endParaRPr>
          </a:p>
        </p:txBody>
      </p:sp>
      <p:pic>
        <p:nvPicPr>
          <p:cNvPr id="5" name="Picture 4" descr="C:\Users\admin\AppData\Local\Temp\Rar$DRa0.574\PJK logo.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8602" y="279401"/>
            <a:ext cx="821193" cy="8128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3530164" y="1803401"/>
            <a:ext cx="857992" cy="323165"/>
          </a:xfrm>
          <a:prstGeom prst="rect">
            <a:avLst/>
          </a:prstGeom>
        </p:spPr>
        <p:txBody>
          <a:bodyPr wrap="none">
            <a:spAutoFit/>
          </a:bodyPr>
          <a:lstStyle/>
          <a:p>
            <a:r>
              <a:rPr lang="en-IN" sz="1500" b="1" dirty="0">
                <a:solidFill>
                  <a:srgbClr val="00B050"/>
                </a:solidFill>
              </a:rPr>
              <a:t>Nursery </a:t>
            </a:r>
          </a:p>
        </p:txBody>
      </p:sp>
      <p:sp>
        <p:nvSpPr>
          <p:cNvPr id="11" name="Rectangle 10"/>
          <p:cNvSpPr/>
          <p:nvPr/>
        </p:nvSpPr>
        <p:spPr>
          <a:xfrm>
            <a:off x="1676400" y="4437064"/>
            <a:ext cx="1600200" cy="615553"/>
          </a:xfrm>
          <a:prstGeom prst="rect">
            <a:avLst/>
          </a:prstGeom>
        </p:spPr>
        <p:txBody>
          <a:bodyPr wrap="square">
            <a:spAutoFit/>
          </a:bodyPr>
          <a:lstStyle/>
          <a:p>
            <a:pPr algn="ctr"/>
            <a:r>
              <a:rPr lang="en-GB" sz="1400" b="1" dirty="0">
                <a:solidFill>
                  <a:srgbClr val="FF33CC"/>
                </a:solidFill>
              </a:rPr>
              <a:t>Born Smart</a:t>
            </a:r>
          </a:p>
          <a:p>
            <a:pPr algn="ctr"/>
            <a:r>
              <a:rPr lang="en-GB" sz="1000" b="1" dirty="0">
                <a:solidFill>
                  <a:srgbClr val="FF33CC"/>
                </a:solidFill>
              </a:rPr>
              <a:t>(A Unique Mother</a:t>
            </a:r>
          </a:p>
          <a:p>
            <a:pPr algn="ctr"/>
            <a:r>
              <a:rPr lang="en-GB" sz="1000" b="1" dirty="0">
                <a:solidFill>
                  <a:srgbClr val="FF33CC"/>
                </a:solidFill>
              </a:rPr>
              <a:t>Toddler Programme)</a:t>
            </a:r>
            <a:endParaRPr lang="en-IN" sz="1000" b="1" dirty="0">
              <a:solidFill>
                <a:srgbClr val="FF33CC"/>
              </a:solidFill>
            </a:endParaRPr>
          </a:p>
        </p:txBody>
      </p:sp>
      <p:sp>
        <p:nvSpPr>
          <p:cNvPr id="12" name="Rectangle 11"/>
          <p:cNvSpPr/>
          <p:nvPr/>
        </p:nvSpPr>
        <p:spPr>
          <a:xfrm>
            <a:off x="2133600" y="2819401"/>
            <a:ext cx="981679" cy="323165"/>
          </a:xfrm>
          <a:prstGeom prst="rect">
            <a:avLst/>
          </a:prstGeom>
        </p:spPr>
        <p:txBody>
          <a:bodyPr wrap="none">
            <a:spAutoFit/>
          </a:bodyPr>
          <a:lstStyle/>
          <a:p>
            <a:r>
              <a:rPr lang="en-IN" sz="1500" b="1" dirty="0">
                <a:solidFill>
                  <a:srgbClr val="FF0000"/>
                </a:solidFill>
              </a:rPr>
              <a:t>Playgroup</a:t>
            </a:r>
          </a:p>
        </p:txBody>
      </p:sp>
      <p:sp>
        <p:nvSpPr>
          <p:cNvPr id="13" name="Rectangle 12"/>
          <p:cNvSpPr/>
          <p:nvPr/>
        </p:nvSpPr>
        <p:spPr>
          <a:xfrm>
            <a:off x="4876800" y="1818958"/>
            <a:ext cx="936988" cy="323165"/>
          </a:xfrm>
          <a:prstGeom prst="rect">
            <a:avLst/>
          </a:prstGeom>
        </p:spPr>
        <p:txBody>
          <a:bodyPr wrap="none">
            <a:spAutoFit/>
          </a:bodyPr>
          <a:lstStyle/>
          <a:p>
            <a:r>
              <a:rPr lang="en-IN" sz="1500" b="1" dirty="0">
                <a:solidFill>
                  <a:srgbClr val="996633"/>
                </a:solidFill>
              </a:rPr>
              <a:t>Junior KG</a:t>
            </a:r>
          </a:p>
        </p:txBody>
      </p:sp>
      <p:sp>
        <p:nvSpPr>
          <p:cNvPr id="14" name="Rectangle 13"/>
          <p:cNvSpPr/>
          <p:nvPr/>
        </p:nvSpPr>
        <p:spPr>
          <a:xfrm>
            <a:off x="6128774" y="2834958"/>
            <a:ext cx="957826" cy="323165"/>
          </a:xfrm>
          <a:prstGeom prst="rect">
            <a:avLst/>
          </a:prstGeom>
        </p:spPr>
        <p:txBody>
          <a:bodyPr wrap="none">
            <a:spAutoFit/>
          </a:bodyPr>
          <a:lstStyle/>
          <a:p>
            <a:r>
              <a:rPr lang="en-IN" sz="1500" b="1" dirty="0">
                <a:solidFill>
                  <a:srgbClr val="00B0F0"/>
                </a:solidFill>
              </a:rPr>
              <a:t>Senior KG</a:t>
            </a:r>
          </a:p>
        </p:txBody>
      </p:sp>
      <p:sp>
        <p:nvSpPr>
          <p:cNvPr id="16" name="Rectangle 15"/>
          <p:cNvSpPr/>
          <p:nvPr/>
        </p:nvSpPr>
        <p:spPr>
          <a:xfrm>
            <a:off x="6458594" y="4648201"/>
            <a:ext cx="823046" cy="323165"/>
          </a:xfrm>
          <a:prstGeom prst="rect">
            <a:avLst/>
          </a:prstGeom>
        </p:spPr>
        <p:txBody>
          <a:bodyPr wrap="none">
            <a:spAutoFit/>
          </a:bodyPr>
          <a:lstStyle/>
          <a:p>
            <a:r>
              <a:rPr lang="en-IN" sz="1500" b="1" dirty="0" err="1">
                <a:solidFill>
                  <a:srgbClr val="00B050"/>
                </a:solidFill>
              </a:rPr>
              <a:t>Daycare</a:t>
            </a:r>
            <a:endParaRPr lang="en-IN" sz="1500" b="1" dirty="0">
              <a:solidFill>
                <a:srgbClr val="00B050"/>
              </a:solidFill>
            </a:endParaRPr>
          </a:p>
        </p:txBody>
      </p:sp>
      <p:pic>
        <p:nvPicPr>
          <p:cNvPr id="17" name="Picture 1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895600" y="6007640"/>
            <a:ext cx="2971800" cy="672560"/>
          </a:xfrm>
          <a:prstGeom prst="rect">
            <a:avLst/>
          </a:prstGeom>
        </p:spPr>
      </p:pic>
    </p:spTree>
    <p:extLst>
      <p:ext uri="{BB962C8B-B14F-4D97-AF65-F5344CB8AC3E}">
        <p14:creationId xmlns="" xmlns:p14="http://schemas.microsoft.com/office/powerpoint/2010/main" val="3982721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54" y="0"/>
            <a:ext cx="9141293" cy="68580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3401" y="1325264"/>
            <a:ext cx="4909289" cy="454213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9276" y="279401"/>
            <a:ext cx="6166925" cy="57451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791200" y="1821179"/>
            <a:ext cx="2819400" cy="3538221"/>
          </a:xfrm>
          <a:prstGeom prst="rect">
            <a:avLst/>
          </a:prstGeom>
        </p:spPr>
      </p:pic>
      <p:sp>
        <p:nvSpPr>
          <p:cNvPr id="4" name="Rectangle 3"/>
          <p:cNvSpPr/>
          <p:nvPr/>
        </p:nvSpPr>
        <p:spPr>
          <a:xfrm>
            <a:off x="5943600" y="2108200"/>
            <a:ext cx="2514600" cy="2308324"/>
          </a:xfrm>
          <a:prstGeom prst="rect">
            <a:avLst/>
          </a:prstGeom>
        </p:spPr>
        <p:txBody>
          <a:bodyPr wrap="square">
            <a:spAutoFit/>
          </a:bodyPr>
          <a:lstStyle/>
          <a:p>
            <a:pPr algn="ctr"/>
            <a:r>
              <a:rPr lang="en-US" b="1" dirty="0" err="1"/>
              <a:t>Podar</a:t>
            </a:r>
            <a:r>
              <a:rPr lang="en-US" b="1" dirty="0"/>
              <a:t> Jumbo Kids, the only Kindergarten chain in India to implement the Early Years Foundation Stage curriculum and </a:t>
            </a:r>
          </a:p>
          <a:p>
            <a:pPr algn="ctr"/>
            <a:r>
              <a:rPr lang="en-US" b="1" dirty="0"/>
              <a:t>assessment of British curriculum - EYFS</a:t>
            </a:r>
            <a:endParaRPr lang="en-IN" b="1" dirty="0"/>
          </a:p>
        </p:txBody>
      </p:sp>
      <p:pic>
        <p:nvPicPr>
          <p:cNvPr id="13" name="Picture 12" descr="C:\Users\admin\AppData\Local\Temp\Rar$DRa0.574\PJK logo.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8602" y="279401"/>
            <a:ext cx="821193" cy="81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1940870" y="279401"/>
            <a:ext cx="5450531" cy="430887"/>
          </a:xfrm>
          <a:prstGeom prst="rect">
            <a:avLst/>
          </a:prstGeom>
        </p:spPr>
        <p:txBody>
          <a:bodyPr wrap="none">
            <a:spAutoFit/>
          </a:bodyPr>
          <a:lstStyle/>
          <a:p>
            <a:r>
              <a:rPr lang="en-US" sz="2200" b="1" dirty="0" smtClean="0">
                <a:latin typeface="Georgia" pitchFamily="18" charset="0"/>
              </a:rPr>
              <a:t>Early Year Foundation Stage (EYFS)</a:t>
            </a:r>
            <a:endParaRPr lang="en-IN" sz="2200" dirty="0">
              <a:latin typeface="Georgia" pitchFamily="18" charset="0"/>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004592" y="5969001"/>
            <a:ext cx="2710408" cy="613404"/>
          </a:xfrm>
          <a:prstGeom prst="rect">
            <a:avLst/>
          </a:prstGeom>
        </p:spPr>
      </p:pic>
      <p:pic>
        <p:nvPicPr>
          <p:cNvPr id="18"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376876" y="3104204"/>
            <a:ext cx="1213925" cy="8225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062363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017"/>
            <a:ext cx="9144000" cy="6855967"/>
          </a:xfrm>
          <a:prstGeom prst="rect">
            <a:avLst/>
          </a:prstGeom>
        </p:spPr>
      </p:pic>
      <p:pic>
        <p:nvPicPr>
          <p:cNvPr id="24" name="Picture 2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00166" y="214290"/>
            <a:ext cx="6376475" cy="877911"/>
          </a:xfrm>
          <a:prstGeom prst="rect">
            <a:avLst/>
          </a:prstGeom>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702446" y="1397000"/>
            <a:ext cx="2062708" cy="2087741"/>
          </a:xfrm>
          <a:prstGeom prst="rect">
            <a:avLst/>
          </a:prstGeom>
        </p:spPr>
      </p:pic>
      <p:pic>
        <p:nvPicPr>
          <p:cNvPr id="4" name="Picture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822444" y="1142984"/>
            <a:ext cx="4092956" cy="1981216"/>
          </a:xfrm>
          <a:prstGeom prst="rect">
            <a:avLst/>
          </a:prstGeom>
        </p:spPr>
      </p:pic>
      <p:pic>
        <p:nvPicPr>
          <p:cNvPr id="2" name="Picture 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85720" y="3786190"/>
            <a:ext cx="3517182" cy="2111373"/>
          </a:xfrm>
          <a:prstGeom prst="rect">
            <a:avLst/>
          </a:prstGeom>
        </p:spPr>
      </p:pic>
      <p:sp>
        <p:nvSpPr>
          <p:cNvPr id="3" name="Rectangle 2"/>
          <p:cNvSpPr/>
          <p:nvPr/>
        </p:nvSpPr>
        <p:spPr>
          <a:xfrm>
            <a:off x="2209800" y="279401"/>
            <a:ext cx="5181600" cy="954107"/>
          </a:xfrm>
          <a:prstGeom prst="rect">
            <a:avLst/>
          </a:prstGeom>
        </p:spPr>
        <p:txBody>
          <a:bodyPr wrap="square">
            <a:spAutoFit/>
          </a:bodyPr>
          <a:lstStyle/>
          <a:p>
            <a:pPr algn="ctr"/>
            <a:r>
              <a:rPr lang="en-US" sz="2000" b="1" dirty="0" smtClean="0">
                <a:solidFill>
                  <a:schemeClr val="bg1"/>
                </a:solidFill>
                <a:latin typeface="Candara" pitchFamily="34" charset="0"/>
              </a:rPr>
              <a:t>The </a:t>
            </a:r>
            <a:r>
              <a:rPr lang="en-US" sz="2000" b="1" dirty="0">
                <a:solidFill>
                  <a:schemeClr val="bg1"/>
                </a:solidFill>
                <a:latin typeface="Candara" pitchFamily="34" charset="0"/>
              </a:rPr>
              <a:t>Reading and Writing Program </a:t>
            </a:r>
            <a:r>
              <a:rPr lang="en-US" sz="2000" b="1" dirty="0" smtClean="0">
                <a:solidFill>
                  <a:schemeClr val="bg1"/>
                </a:solidFill>
                <a:latin typeface="Candara" pitchFamily="34" charset="0"/>
              </a:rPr>
              <a:t>Unique Curriculum Features: Symphonics-</a:t>
            </a:r>
          </a:p>
          <a:p>
            <a:pPr algn="ctr"/>
            <a:endParaRPr lang="en-US" sz="1600" b="1" dirty="0">
              <a:solidFill>
                <a:schemeClr val="bg1"/>
              </a:solidFill>
              <a:latin typeface="Georgia" pitchFamily="18" charset="0"/>
            </a:endParaRPr>
          </a:p>
        </p:txBody>
      </p:sp>
      <p:pic>
        <p:nvPicPr>
          <p:cNvPr id="15" name="Picture 14" descr="C:\Users\admin\AppData\Local\Temp\Rar$DRa0.574\PJK logo.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2699792" y="5930565"/>
            <a:ext cx="3312368" cy="749636"/>
          </a:xfrm>
          <a:prstGeom prst="rect">
            <a:avLst/>
          </a:prstGeom>
        </p:spPr>
      </p:pic>
      <p:pic>
        <p:nvPicPr>
          <p:cNvPr id="17" name="Picture 16"/>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51520" y="1397001"/>
            <a:ext cx="2298526" cy="2460471"/>
          </a:xfrm>
          <a:prstGeom prst="rect">
            <a:avLst/>
          </a:prstGeom>
        </p:spPr>
      </p:pic>
      <p:pic>
        <p:nvPicPr>
          <p:cNvPr id="18" name="Picture 17"/>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6115050" y="3292680"/>
            <a:ext cx="2724150" cy="2574721"/>
          </a:xfrm>
          <a:prstGeom prst="rect">
            <a:avLst/>
          </a:prstGeom>
        </p:spPr>
      </p:pic>
      <p:sp>
        <p:nvSpPr>
          <p:cNvPr id="5" name="Rectangle 4"/>
          <p:cNvSpPr/>
          <p:nvPr/>
        </p:nvSpPr>
        <p:spPr>
          <a:xfrm>
            <a:off x="2438400" y="1774466"/>
            <a:ext cx="2590800" cy="1015663"/>
          </a:xfrm>
          <a:prstGeom prst="rect">
            <a:avLst/>
          </a:prstGeom>
        </p:spPr>
        <p:txBody>
          <a:bodyPr wrap="square">
            <a:spAutoFit/>
          </a:bodyPr>
          <a:lstStyle/>
          <a:p>
            <a:pPr algn="ctr"/>
            <a:r>
              <a:rPr lang="en-GB" sz="1500" b="1" dirty="0">
                <a:solidFill>
                  <a:schemeClr val="bg1"/>
                </a:solidFill>
              </a:rPr>
              <a:t>So while other </a:t>
            </a:r>
          </a:p>
          <a:p>
            <a:pPr algn="ctr"/>
            <a:r>
              <a:rPr lang="en-GB" sz="1500" b="1" dirty="0">
                <a:solidFill>
                  <a:schemeClr val="bg1"/>
                </a:solidFill>
              </a:rPr>
              <a:t>schools teach kids </a:t>
            </a:r>
          </a:p>
          <a:p>
            <a:pPr algn="ctr"/>
            <a:r>
              <a:rPr lang="en-GB" sz="1500" b="1" dirty="0">
                <a:solidFill>
                  <a:schemeClr val="bg1"/>
                </a:solidFill>
              </a:rPr>
              <a:t>A to Z and maybe</a:t>
            </a:r>
          </a:p>
          <a:p>
            <a:pPr algn="ctr"/>
            <a:r>
              <a:rPr lang="en-GB" sz="1500" b="1" dirty="0">
                <a:solidFill>
                  <a:schemeClr val="bg1"/>
                </a:solidFill>
              </a:rPr>
              <a:t>phonics</a:t>
            </a:r>
            <a:endParaRPr lang="en-IN" sz="1500" b="1" dirty="0">
              <a:solidFill>
                <a:schemeClr val="bg1"/>
              </a:solidFill>
            </a:endParaRPr>
          </a:p>
        </p:txBody>
      </p:sp>
      <p:sp>
        <p:nvSpPr>
          <p:cNvPr id="21" name="Rectangle 20"/>
          <p:cNvSpPr/>
          <p:nvPr/>
        </p:nvSpPr>
        <p:spPr>
          <a:xfrm>
            <a:off x="4929190" y="1357298"/>
            <a:ext cx="3886200" cy="1754326"/>
          </a:xfrm>
          <a:prstGeom prst="rect">
            <a:avLst/>
          </a:prstGeom>
        </p:spPr>
        <p:txBody>
          <a:bodyPr wrap="square">
            <a:spAutoFit/>
          </a:bodyPr>
          <a:lstStyle/>
          <a:p>
            <a:pPr lvl="0"/>
            <a:r>
              <a:rPr lang="en-US" dirty="0" smtClean="0">
                <a:solidFill>
                  <a:schemeClr val="bg1"/>
                </a:solidFill>
              </a:rPr>
              <a:t>Symphonics is an in-house researched and developed phonics program. It focuses on reading and writing, integrating phonics methodology into learning to read, write and spell words easily and efficiently</a:t>
            </a:r>
            <a:endParaRPr lang="en-IN" dirty="0">
              <a:solidFill>
                <a:schemeClr val="bg1"/>
              </a:solidFill>
            </a:endParaRPr>
          </a:p>
        </p:txBody>
      </p:sp>
      <p:sp>
        <p:nvSpPr>
          <p:cNvPr id="23" name="Rectangle 22"/>
          <p:cNvSpPr/>
          <p:nvPr/>
        </p:nvSpPr>
        <p:spPr>
          <a:xfrm>
            <a:off x="428596" y="3857628"/>
            <a:ext cx="2971800" cy="2031325"/>
          </a:xfrm>
          <a:prstGeom prst="rect">
            <a:avLst/>
          </a:prstGeom>
        </p:spPr>
        <p:txBody>
          <a:bodyPr wrap="square">
            <a:spAutoFit/>
          </a:bodyPr>
          <a:lstStyle/>
          <a:p>
            <a:pPr lvl="0"/>
            <a:r>
              <a:rPr lang="en-US" dirty="0" smtClean="0">
                <a:solidFill>
                  <a:schemeClr val="bg1"/>
                </a:solidFill>
              </a:rPr>
              <a:t>It aims at enhancing reading skills in children at an early age by developing a strong foundation of English Language in a scientific, structured and systematic way.</a:t>
            </a:r>
            <a:endParaRPr lang="en-IN" dirty="0">
              <a:solidFill>
                <a:schemeClr val="bg1"/>
              </a:solidFill>
            </a:endParaRPr>
          </a:p>
        </p:txBody>
      </p:sp>
      <p:pic>
        <p:nvPicPr>
          <p:cNvPr id="8" name="Picture 7"/>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3733800" y="3530601"/>
            <a:ext cx="2209800" cy="2213444"/>
          </a:xfrm>
          <a:prstGeom prst="rect">
            <a:avLst/>
          </a:prstGeom>
        </p:spPr>
      </p:pic>
    </p:spTree>
    <p:extLst>
      <p:ext uri="{BB962C8B-B14F-4D97-AF65-F5344CB8AC3E}">
        <p14:creationId xmlns="" xmlns:p14="http://schemas.microsoft.com/office/powerpoint/2010/main" val="34095602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017"/>
            <a:ext cx="9144000" cy="6855967"/>
          </a:xfrm>
          <a:prstGeom prst="rect">
            <a:avLst/>
          </a:prstGeom>
        </p:spPr>
      </p:pic>
      <p:pic>
        <p:nvPicPr>
          <p:cNvPr id="24" name="Picture 2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00166" y="214290"/>
            <a:ext cx="6376475" cy="877911"/>
          </a:xfrm>
          <a:prstGeom prst="rect">
            <a:avLst/>
          </a:prstGeom>
        </p:spPr>
      </p:pic>
      <p:pic>
        <p:nvPicPr>
          <p:cNvPr id="15" name="Picture 14" descr="C:\Users\admin\AppData\Local\Temp\Rar$DRa0.574\PJK logo.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699792" y="5930565"/>
            <a:ext cx="3312368" cy="749636"/>
          </a:xfrm>
          <a:prstGeom prst="rect">
            <a:avLst/>
          </a:prstGeom>
        </p:spPr>
      </p:pic>
      <p:pic>
        <p:nvPicPr>
          <p:cNvPr id="19" name="Picture 2" descr="C:\Users\Frieda\Desktop\5th April\Posters\IMG_5610__.png"/>
          <p:cNvPicPr>
            <a:picLocks noChangeAspect="1" noChangeArrowheads="1"/>
          </p:cNvPicPr>
          <p:nvPr/>
        </p:nvPicPr>
        <p:blipFill>
          <a:blip r:embed="rId7"/>
          <a:srcRect/>
          <a:stretch>
            <a:fillRect/>
          </a:stretch>
        </p:blipFill>
        <p:spPr bwMode="auto">
          <a:xfrm>
            <a:off x="857224" y="642918"/>
            <a:ext cx="7462551" cy="5400312"/>
          </a:xfrm>
          <a:prstGeom prst="rect">
            <a:avLst/>
          </a:prstGeom>
          <a:noFill/>
        </p:spPr>
      </p:pic>
      <p:sp>
        <p:nvSpPr>
          <p:cNvPr id="20" name="TextBox 19"/>
          <p:cNvSpPr txBox="1"/>
          <p:nvPr/>
        </p:nvSpPr>
        <p:spPr>
          <a:xfrm>
            <a:off x="1857356" y="428604"/>
            <a:ext cx="5286412" cy="523220"/>
          </a:xfrm>
          <a:prstGeom prst="rect">
            <a:avLst/>
          </a:prstGeom>
          <a:noFill/>
        </p:spPr>
        <p:txBody>
          <a:bodyPr wrap="square" rtlCol="0">
            <a:spAutoFit/>
          </a:bodyPr>
          <a:lstStyle/>
          <a:p>
            <a:pPr algn="ctr"/>
            <a:r>
              <a:rPr lang="en-US" sz="2800" b="1" dirty="0" smtClean="0">
                <a:solidFill>
                  <a:schemeClr val="bg1"/>
                </a:solidFill>
                <a:latin typeface="Candara" pitchFamily="34" charset="0"/>
              </a:rPr>
              <a:t>Symphonics Teaching Resources</a:t>
            </a:r>
            <a:endParaRPr lang="en-IN" sz="2800" b="1" dirty="0">
              <a:solidFill>
                <a:schemeClr val="bg1"/>
              </a:solidFill>
              <a:latin typeface="Candara" pitchFamily="34" charset="0"/>
            </a:endParaRPr>
          </a:p>
        </p:txBody>
      </p:sp>
    </p:spTree>
    <p:extLst>
      <p:ext uri="{BB962C8B-B14F-4D97-AF65-F5344CB8AC3E}">
        <p14:creationId xmlns="" xmlns:p14="http://schemas.microsoft.com/office/powerpoint/2010/main" val="34095602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54" y="0"/>
            <a:ext cx="9141293" cy="6858000"/>
          </a:xfrm>
          <a:prstGeom prst="rect">
            <a:avLst/>
          </a:prstGeom>
        </p:spPr>
      </p:pic>
      <p:pic>
        <p:nvPicPr>
          <p:cNvPr id="17" name="Picture 1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357290" y="279400"/>
            <a:ext cx="5572164" cy="1149336"/>
          </a:xfrm>
          <a:prstGeom prst="rect">
            <a:avLst/>
          </a:prstGeom>
        </p:spPr>
      </p:pic>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428860" y="1500174"/>
            <a:ext cx="3473407" cy="4313606"/>
          </a:xfrm>
          <a:prstGeom prst="rect">
            <a:avLst/>
          </a:prstGeom>
        </p:spPr>
      </p:pic>
      <p:pic>
        <p:nvPicPr>
          <p:cNvPr id="13" name="Picture 12" descr="C:\Users\admin\AppData\Local\Temp\Rar$DRa0.574\PJK logo.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51520" y="224744"/>
            <a:ext cx="876415" cy="86745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699792" y="5930565"/>
            <a:ext cx="3312368" cy="749636"/>
          </a:xfrm>
          <a:prstGeom prst="rect">
            <a:avLst/>
          </a:prstGeom>
        </p:spPr>
      </p:pic>
      <p:sp>
        <p:nvSpPr>
          <p:cNvPr id="2" name="Rectangle 1"/>
          <p:cNvSpPr/>
          <p:nvPr/>
        </p:nvSpPr>
        <p:spPr>
          <a:xfrm>
            <a:off x="2449334" y="328058"/>
            <a:ext cx="4078361" cy="1015663"/>
          </a:xfrm>
          <a:prstGeom prst="rect">
            <a:avLst/>
          </a:prstGeom>
        </p:spPr>
        <p:txBody>
          <a:bodyPr wrap="none">
            <a:spAutoFit/>
          </a:bodyPr>
          <a:lstStyle/>
          <a:p>
            <a:pPr algn="ctr"/>
            <a:r>
              <a:rPr lang="en-US" sz="2000" b="1" dirty="0">
                <a:latin typeface="Georgia" pitchFamily="18" charset="0"/>
              </a:rPr>
              <a:t>Unique Curriculum Features:</a:t>
            </a:r>
          </a:p>
          <a:p>
            <a:pPr algn="ctr"/>
            <a:r>
              <a:rPr lang="en-US" sz="2000" b="1" dirty="0" smtClean="0">
                <a:latin typeface="Georgia" pitchFamily="18" charset="0"/>
              </a:rPr>
              <a:t>Number </a:t>
            </a:r>
            <a:r>
              <a:rPr lang="en-US" sz="2000" b="1" dirty="0">
                <a:latin typeface="Georgia" pitchFamily="18" charset="0"/>
              </a:rPr>
              <a:t>Magic </a:t>
            </a:r>
            <a:r>
              <a:rPr lang="en-US" sz="2000" b="1" dirty="0" smtClean="0">
                <a:latin typeface="Georgia" pitchFamily="18" charset="0"/>
              </a:rPr>
              <a:t>–</a:t>
            </a:r>
          </a:p>
          <a:p>
            <a:pPr algn="ctr"/>
            <a:r>
              <a:rPr lang="en-US" sz="2000" b="1" dirty="0" smtClean="0">
                <a:latin typeface="Georgia" pitchFamily="18" charset="0"/>
              </a:rPr>
              <a:t>Math </a:t>
            </a:r>
            <a:r>
              <a:rPr lang="en-US" sz="2000" b="1" dirty="0">
                <a:latin typeface="Georgia" pitchFamily="18" charset="0"/>
              </a:rPr>
              <a:t>Education Program</a:t>
            </a:r>
          </a:p>
        </p:txBody>
      </p:sp>
      <p:pic>
        <p:nvPicPr>
          <p:cNvPr id="22" name="Picture 21"/>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857884" y="3357562"/>
            <a:ext cx="2262733" cy="2932871"/>
          </a:xfrm>
          <a:prstGeom prst="rect">
            <a:avLst/>
          </a:prstGeom>
        </p:spPr>
      </p:pic>
      <p:pic>
        <p:nvPicPr>
          <p:cNvPr id="23" name="Picture 22"/>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89252" y="2243770"/>
            <a:ext cx="2325348" cy="3014031"/>
          </a:xfrm>
          <a:prstGeom prst="rect">
            <a:avLst/>
          </a:prstGeom>
        </p:spPr>
      </p:pic>
      <p:pic>
        <p:nvPicPr>
          <p:cNvPr id="24" name="Picture 23"/>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6715140" y="1142984"/>
            <a:ext cx="2213605" cy="2869193"/>
          </a:xfrm>
          <a:prstGeom prst="rect">
            <a:avLst/>
          </a:prstGeom>
        </p:spPr>
      </p:pic>
      <p:sp>
        <p:nvSpPr>
          <p:cNvPr id="3" name="Rectangle 2"/>
          <p:cNvSpPr/>
          <p:nvPr/>
        </p:nvSpPr>
        <p:spPr>
          <a:xfrm>
            <a:off x="2675316" y="1500174"/>
            <a:ext cx="3039692" cy="3939540"/>
          </a:xfrm>
          <a:prstGeom prst="rect">
            <a:avLst/>
          </a:prstGeom>
        </p:spPr>
        <p:txBody>
          <a:bodyPr wrap="square">
            <a:spAutoFit/>
          </a:bodyPr>
          <a:lstStyle/>
          <a:p>
            <a:endParaRPr lang="en-GB" b="1" dirty="0" smtClean="0"/>
          </a:p>
          <a:p>
            <a:pPr marL="342900" lvl="0" indent="-342900">
              <a:buAutoNum type="arabicPeriod"/>
            </a:pPr>
            <a:r>
              <a:rPr lang="en-US" dirty="0" smtClean="0"/>
              <a:t>Number Magic actively engages children both physically and mentally through Mathematics activities and games.</a:t>
            </a:r>
          </a:p>
          <a:p>
            <a:pPr marL="342900" indent="-342900">
              <a:buFontTx/>
              <a:buAutoNum type="arabicPeriod"/>
            </a:pPr>
            <a:r>
              <a:rPr lang="en-US" dirty="0" smtClean="0"/>
              <a:t>It is a multisensory approach to develop math skills and enables children to understand math concepts through the use of effective teaching resources.</a:t>
            </a:r>
            <a:endParaRPr lang="en-IN" dirty="0" smtClean="0"/>
          </a:p>
          <a:p>
            <a:pPr marL="342900" lvl="0" indent="-342900">
              <a:buAutoNum type="arabicPeriod"/>
            </a:pPr>
            <a:endParaRPr lang="en-IN" sz="1600" dirty="0"/>
          </a:p>
        </p:txBody>
      </p:sp>
    </p:spTree>
    <p:extLst>
      <p:ext uri="{BB962C8B-B14F-4D97-AF65-F5344CB8AC3E}">
        <p14:creationId xmlns="" xmlns:p14="http://schemas.microsoft.com/office/powerpoint/2010/main" val="120082230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313</TotalTime>
  <Words>961</Words>
  <Application>Microsoft Office PowerPoint</Application>
  <PresentationFormat>On-screen Show (4:3)</PresentationFormat>
  <Paragraphs>157</Paragraphs>
  <Slides>24</Slides>
  <Notes>21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72</cp:revision>
  <dcterms:created xsi:type="dcterms:W3CDTF">2019-03-22T10:54:58Z</dcterms:created>
  <dcterms:modified xsi:type="dcterms:W3CDTF">2020-05-30T16:22:13Z</dcterms:modified>
</cp:coreProperties>
</file>